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_rels/.rels" ContentType="application/vnd.openxmlformats-package.relationships+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s/_rels/slide36.xml.rels" ContentType="application/vnd.openxmlformats-package.relationships+xml"/>
  <Override PartName="/ppt/slides/_rels/slide35.xml.rels" ContentType="application/vnd.openxmlformats-package.relationships+xml"/>
  <Override PartName="/ppt/slides/_rels/slide34.xml.rels" ContentType="application/vnd.openxmlformats-package.relationships+xml"/>
  <Override PartName="/ppt/slides/_rels/slide33.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_rels/presentation.xml.rels" ContentType="application/vnd.openxmlformats-package.relationships+xml"/>
  <Override PartName="/ppt/media/image42.png" ContentType="image/png"/>
  <Override PartName="/ppt/media/image38.jpeg" ContentType="image/jpeg"/>
  <Override PartName="/ppt/media/image35.jpeg" ContentType="image/jpeg"/>
  <Override PartName="/ppt/media/image34.jpeg" ContentType="image/jpeg"/>
  <Override PartName="/ppt/media/image33.png" ContentType="image/png"/>
  <Override PartName="/ppt/media/image32.png" ContentType="image/png"/>
  <Override PartName="/ppt/media/image31.jpeg" ContentType="image/jpeg"/>
  <Override PartName="/ppt/media/image30.jpeg" ContentType="image/jpeg"/>
  <Override PartName="/ppt/media/image28.jpeg" ContentType="image/jpeg"/>
  <Override PartName="/ppt/media/image27.jpeg" ContentType="image/jpeg"/>
  <Override PartName="/ppt/media/image26.jpeg" ContentType="image/jpeg"/>
  <Override PartName="/ppt/media/image24.jpeg" ContentType="image/jpeg"/>
  <Override PartName="/ppt/media/image10.png" ContentType="image/png"/>
  <Override PartName="/ppt/media/image13.jpeg" ContentType="image/jpeg"/>
  <Override PartName="/ppt/media/image25.jpeg" ContentType="image/jpeg"/>
  <Override PartName="/ppt/media/image9.jpeg" ContentType="image/jpeg"/>
  <Override PartName="/ppt/media/image8.png" ContentType="image/png"/>
  <Override PartName="/ppt/media/image29.jpeg" ContentType="image/jpeg"/>
  <Override PartName="/ppt/media/image22.png" ContentType="image/png"/>
  <Override PartName="/ppt/media/image19.jpeg" ContentType="image/jpeg"/>
  <Override PartName="/ppt/media/image18.jpeg" ContentType="image/jpeg"/>
  <Override PartName="/ppt/media/image3.jpeg" ContentType="image/jpeg"/>
  <Override PartName="/ppt/media/image39.png" ContentType="image/png"/>
  <Override PartName="/ppt/media/image4.png" ContentType="image/png"/>
  <Override PartName="/ppt/media/image36.jpeg" ContentType="image/jpeg"/>
  <Override PartName="/ppt/media/image11.jpeg" ContentType="image/jpeg"/>
  <Override PartName="/ppt/media/image21.jpeg" ContentType="image/jpeg"/>
  <Override PartName="/ppt/media/image5.jpeg" ContentType="image/jpeg"/>
  <Override PartName="/ppt/media/image7.jpeg" ContentType="image/jpeg"/>
  <Override PartName="/ppt/media/image23.jpeg" ContentType="image/jpeg"/>
  <Override PartName="/ppt/media/image37.jpeg" ContentType="image/jpeg"/>
  <Override PartName="/ppt/media/image12.jpeg" ContentType="image/jpeg"/>
  <Override PartName="/ppt/media/image40.jpeg" ContentType="image/jpeg"/>
  <Override PartName="/ppt/media/image6.png" ContentType="image/png"/>
  <Override PartName="/ppt/media/image14.jpeg" ContentType="image/jpeg"/>
  <Override PartName="/ppt/media/image20.png" ContentType="image/png"/>
  <Override PartName="/ppt/media/image41.jpeg" ContentType="image/jpeg"/>
  <Override PartName="/ppt/media/image15.jpeg" ContentType="image/jpeg"/>
  <Override PartName="/ppt/media/image1.jpeg" ContentType="image/jpeg"/>
  <Override PartName="/ppt/media/image16.jpeg" ContentType="image/jpeg"/>
  <Override PartName="/ppt/media/image2.jpeg" ContentType="image/jpeg"/>
  <Override PartName="/ppt/media/image17.jpeg" ContentType="image/jpeg"/>
  <Override PartName="/ppt/slideLayouts/_rels/slideLayout12.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9144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3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40"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 </a:t>
            </a:r>
            <a:endParaRPr b="0" lang="en-US" sz="1400" spc="-1" strike="noStrike">
              <a:latin typeface="Times New Roman"/>
            </a:endParaRPr>
          </a:p>
        </p:txBody>
      </p:sp>
      <p:sp>
        <p:nvSpPr>
          <p:cNvPr id="41"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 </a:t>
            </a:r>
            <a:endParaRPr b="0" lang="en-US" sz="1400" spc="-1" strike="noStrike">
              <a:latin typeface="Times New Roman"/>
            </a:endParaRPr>
          </a:p>
        </p:txBody>
      </p:sp>
      <p:sp>
        <p:nvSpPr>
          <p:cNvPr id="42"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 </a:t>
            </a:r>
            <a:endParaRPr b="0" lang="en-US" sz="1400" spc="-1" strike="noStrike">
              <a:latin typeface="Times New Roman"/>
            </a:endParaRPr>
          </a:p>
        </p:txBody>
      </p:sp>
      <p:sp>
        <p:nvSpPr>
          <p:cNvPr id="43"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1300D3D2-3F83-4EEA-8F7B-63F01C876C47}" type="slidenum">
              <a:rPr b="0" lang="en-US" sz="1400" spc="-1" strike="noStrike">
                <a:latin typeface="Times New Roman"/>
              </a:rPr>
              <a:t>1</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hyperlink" Target="mailto:SETI@home" TargetMode="External"/><Relationship Id="rId2" Type="http://schemas.openxmlformats.org/officeDocument/2006/relationships/hyperlink" Target="mailto:Folding@home" TargetMode="External"/><Relationship Id="rId3" Type="http://schemas.openxmlformats.org/officeDocument/2006/relationships/slide" Target="../slides/slide13.xml"/><Relationship Id="rId4"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sldImg"/>
          </p:nvPr>
        </p:nvSpPr>
        <p:spPr>
          <a:xfrm>
            <a:off x="533520" y="764280"/>
            <a:ext cx="6704280" cy="3771000"/>
          </a:xfrm>
          <a:prstGeom prst="rect">
            <a:avLst/>
          </a:prstGeom>
        </p:spPr>
      </p:sp>
      <p:sp>
        <p:nvSpPr>
          <p:cNvPr id="135" name="PlaceHolder 2"/>
          <p:cNvSpPr>
            <a:spLocks noGrp="1"/>
          </p:cNvSpPr>
          <p:nvPr>
            <p:ph type="body"/>
          </p:nvPr>
        </p:nvSpPr>
        <p:spPr>
          <a:xfrm>
            <a:off x="777240" y="4777560"/>
            <a:ext cx="6217200" cy="4526280"/>
          </a:xfrm>
          <a:prstGeom prst="rect">
            <a:avLst/>
          </a:prstGeom>
        </p:spPr>
        <p:txBody>
          <a:bodyPr lIns="0" rIns="0" tIns="0" bIns="0">
            <a:spAutoFit/>
          </a:bodyPr>
          <a:p>
            <a:r>
              <a:rPr b="0" lang="en-US" sz="2000" spc="-1" strike="noStrike">
                <a:latin typeface="Arial"/>
              </a:rPr>
              <a:t>Traditional data centers occupy large amounts of land and consume lot of energy to run and cool.</a:t>
            </a:r>
            <a:endParaRPr b="0" lang="en-US" sz="2000" spc="-1" strike="noStrike">
              <a:latin typeface="Arial"/>
            </a:endParaRPr>
          </a:p>
          <a:p>
            <a:r>
              <a:rPr b="0" lang="en-US" sz="2000" spc="-1" strike="noStrike">
                <a:latin typeface="Arial"/>
              </a:rPr>
              <a:t>Alternativly, microcloud propose to use low clost and low power devices and move the computation closer to the edge.</a:t>
            </a:r>
            <a:endParaRPr b="0" lang="en-US" sz="2000" spc="-1" strike="noStrike">
              <a:latin typeface="Arial"/>
            </a:endParaRPr>
          </a:p>
          <a:p>
            <a:r>
              <a:rPr b="0" lang="en-US" sz="2000" spc="-1" strike="noStrike">
                <a:latin typeface="Arial"/>
              </a:rPr>
              <a:t> </a:t>
            </a:r>
            <a:r>
              <a:rPr b="0" lang="en-US" sz="2000" spc="-1" strike="noStrike">
                <a:latin typeface="Arial"/>
              </a:rPr>
              <a:t>This would be made up of small sized,low cost and low power computing processors co-located with routers and switches or located in dedicated spaces closer to user devices.</a:t>
            </a:r>
            <a:endParaRPr b="0" lang="en-US" sz="2000" spc="-1" strike="noStrike">
              <a:latin typeface="Arial"/>
            </a:endParaRPr>
          </a:p>
          <a:p>
            <a:r>
              <a:rPr b="0" lang="en-US" sz="2000" spc="-1" strike="noStrike">
                <a:latin typeface="Arial"/>
              </a:rPr>
              <a:t>Currently thou there is no public deployments because of the challenges in networking microcloud installations over multiple sites.</a:t>
            </a:r>
            <a:endParaRPr b="0" lang="en-US" sz="2000" spc="-1" strike="noStrike">
              <a:latin typeface="Arial"/>
            </a:endParaRPr>
          </a:p>
          <a:p>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sldImg"/>
          </p:nvPr>
        </p:nvSpPr>
        <p:spPr>
          <a:xfrm>
            <a:off x="533520" y="764280"/>
            <a:ext cx="6704280" cy="3771000"/>
          </a:xfrm>
          <a:prstGeom prst="rect">
            <a:avLst/>
          </a:prstGeom>
        </p:spPr>
      </p:sp>
      <p:sp>
        <p:nvSpPr>
          <p:cNvPr id="137" name="PlaceHolder 2"/>
          <p:cNvSpPr>
            <a:spLocks noGrp="1"/>
          </p:cNvSpPr>
          <p:nvPr>
            <p:ph type="body"/>
          </p:nvPr>
        </p:nvSpPr>
        <p:spPr>
          <a:xfrm>
            <a:off x="777240" y="4777560"/>
            <a:ext cx="6217200" cy="4526280"/>
          </a:xfrm>
          <a:prstGeom prst="rect">
            <a:avLst/>
          </a:prstGeom>
        </p:spPr>
        <p:txBody>
          <a:bodyPr lIns="0" rIns="0" tIns="0" bIns="0">
            <a:spAutoFit/>
          </a:bodyPr>
          <a:p>
            <a:r>
              <a:rPr b="0" lang="en-US" sz="2000" spc="-1" strike="noStrike">
                <a:latin typeface="Arial"/>
              </a:rPr>
              <a:t>Microclouds lend themselves in reducing latency of applications and minimising the frequency of communication between user devices and data centers.</a:t>
            </a:r>
            <a:endParaRPr b="0" lang="en-US" sz="2000" spc="-1" strike="noStrike">
              <a:latin typeface="Arial"/>
            </a:endParaRPr>
          </a:p>
          <a:p>
            <a:r>
              <a:rPr b="0" lang="en-US" sz="2000" spc="-1" strike="noStrike">
                <a:latin typeface="Arial"/>
              </a:rPr>
              <a:t>An example of possible devices that could be used is the ever popular Rasberry Pi.</a:t>
            </a:r>
            <a:endParaRPr b="0" lang="en-US" sz="2000" spc="-1" strike="noStrike">
              <a:latin typeface="Arial"/>
            </a:endParaRPr>
          </a:p>
          <a:p>
            <a:r>
              <a:rPr b="0" lang="en-US" sz="2000" spc="-1" strike="noStrike">
                <a:latin typeface="Arial"/>
              </a:rPr>
              <a:t>These deployments are not a replacement for data centers and would instea complement them.</a:t>
            </a:r>
            <a:endParaRPr b="0" lang="en-US" sz="2000" spc="-1" strike="noStrike">
              <a:latin typeface="Arial"/>
            </a:endParaRPr>
          </a:p>
          <a:p>
            <a:r>
              <a:rPr b="0" lang="en-US" sz="2000" spc="-1" strike="noStrike">
                <a:latin typeface="Arial"/>
              </a:rPr>
              <a:t>One of the challenges is in using microclouds (that may or may not be always available) with network management abstraction between the cloud and the edge without depending on the underlying hardware.</a:t>
            </a:r>
            <a:endParaRPr b="0" lang="en-US" sz="2000" spc="-1" strike="noStrike">
              <a:latin typeface="Arial"/>
            </a:endParaRPr>
          </a:p>
          <a:p>
            <a:endParaRPr b="0" lang="en-US"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sldImg"/>
          </p:nvPr>
        </p:nvSpPr>
        <p:spPr>
          <a:xfrm>
            <a:off x="533520" y="764280"/>
            <a:ext cx="6704280" cy="3771000"/>
          </a:xfrm>
          <a:prstGeom prst="rect">
            <a:avLst/>
          </a:prstGeom>
        </p:spPr>
      </p:sp>
      <p:sp>
        <p:nvSpPr>
          <p:cNvPr id="139" name="PlaceHolder 2"/>
          <p:cNvSpPr>
            <a:spLocks noGrp="1"/>
          </p:cNvSpPr>
          <p:nvPr>
            <p:ph type="body"/>
          </p:nvPr>
        </p:nvSpPr>
        <p:spPr>
          <a:xfrm>
            <a:off x="777240" y="4777560"/>
            <a:ext cx="6217200" cy="4526280"/>
          </a:xfrm>
          <a:prstGeom prst="rect">
            <a:avLst/>
          </a:prstGeom>
        </p:spPr>
        <p:txBody>
          <a:bodyPr lIns="0" rIns="0" tIns="0" bIns="0">
            <a:spAutoFit/>
          </a:bodyPr>
          <a:p>
            <a:r>
              <a:rPr b="0" lang="en-US" sz="2000" spc="-1" strike="noStrike">
                <a:latin typeface="Arial"/>
              </a:rPr>
              <a:t>The aim of a cloudlet is similar to a microcloud in extending cloud infrastructure towards the edge of the network but is instead only used for mobile computing.</a:t>
            </a:r>
            <a:endParaRPr b="0" lang="en-US" sz="2000" spc="-1" strike="noStrike">
              <a:latin typeface="Arial"/>
            </a:endParaRPr>
          </a:p>
          <a:p>
            <a:r>
              <a:rPr b="0" lang="en-US" sz="2000" spc="-1" strike="noStrike">
                <a:latin typeface="Arial"/>
              </a:rPr>
              <a:t>One use is improving the latency and Quality of service (QoS) of mobile applications.</a:t>
            </a:r>
            <a:endParaRPr b="0" lang="en-US" sz="2000" spc="-1" strike="noStrike">
              <a:latin typeface="Arial"/>
            </a:endParaRPr>
          </a:p>
          <a:p>
            <a:r>
              <a:rPr b="0" lang="en-US" sz="2000" spc="-1" strike="noStrike">
                <a:latin typeface="Arial"/>
              </a:rPr>
              <a:t>By integrating cloudlets, the network would be able to server local traffic and reduce network traffic toward cloud data centers beyond the first network hop.</a:t>
            </a:r>
            <a:endParaRPr b="0" lang="en-US" sz="2000" spc="-1" strike="noStrike">
              <a:latin typeface="Arial"/>
            </a:endParaRPr>
          </a:p>
          <a:p>
            <a:r>
              <a:rPr b="0" lang="en-US" sz="2000" spc="-1" strike="noStrike">
                <a:latin typeface="Arial"/>
              </a:rPr>
              <a:t>One of the few active deployments of this technolofy is the Elijah project. </a:t>
            </a:r>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sldImg"/>
          </p:nvPr>
        </p:nvSpPr>
        <p:spPr>
          <a:xfrm>
            <a:off x="533520" y="764280"/>
            <a:ext cx="6704280" cy="3771000"/>
          </a:xfrm>
          <a:prstGeom prst="rect">
            <a:avLst/>
          </a:prstGeom>
        </p:spPr>
      </p:sp>
      <p:sp>
        <p:nvSpPr>
          <p:cNvPr id="141" name="PlaceHolder 2"/>
          <p:cNvSpPr>
            <a:spLocks noGrp="1"/>
          </p:cNvSpPr>
          <p:nvPr>
            <p:ph type="body"/>
          </p:nvPr>
        </p:nvSpPr>
        <p:spPr>
          <a:xfrm>
            <a:off x="777240" y="4777560"/>
            <a:ext cx="6217200" cy="4526280"/>
          </a:xfrm>
          <a:prstGeom prst="rect">
            <a:avLst/>
          </a:prstGeom>
        </p:spPr>
        <p:txBody>
          <a:bodyPr lIns="0" rIns="0" tIns="0" bIns="0">
            <a:spAutoFit/>
          </a:bodyPr>
          <a:p>
            <a:r>
              <a:rPr b="0" lang="en-US" sz="2000" spc="-1" strike="noStrike">
                <a:latin typeface="Arial"/>
              </a:rPr>
              <a:t>The future deployment of microclouds and cloudlets will need to utilize ad hoc computing to be successful.</a:t>
            </a:r>
            <a:endParaRPr b="0" lang="en-US" sz="2000" spc="-1" strike="noStrike">
              <a:latin typeface="Arial"/>
            </a:endParaRPr>
          </a:p>
          <a:p>
            <a:r>
              <a:rPr b="0" lang="en-US" sz="2000" spc="-1" strike="noStrike">
                <a:latin typeface="Arial"/>
              </a:rPr>
              <a:t>Ad hoc networking is actually not a new technology and has been around for years since the grid era.</a:t>
            </a:r>
            <a:endParaRPr b="0" lang="en-US" sz="2000" spc="-1" strike="noStrike">
              <a:latin typeface="Arial"/>
            </a:endParaRPr>
          </a:p>
          <a:p>
            <a:r>
              <a:rPr b="0" lang="en-US" sz="2000" spc="-1" strike="noStrike">
                <a:latin typeface="Arial"/>
              </a:rPr>
              <a:t>A popular and well known example is </a:t>
            </a:r>
            <a:r>
              <a:rPr b="0" lang="en-US" sz="2000" spc="-1" strike="noStrike">
                <a:latin typeface="Arial"/>
                <a:hlinkClick r:id="rId1"/>
              </a:rPr>
              <a:t>SETI@home</a:t>
            </a:r>
            <a:r>
              <a:rPr b="0" lang="en-US" sz="2000" spc="-1" strike="noStrike">
                <a:latin typeface="Arial"/>
              </a:rPr>
              <a:t> and </a:t>
            </a:r>
            <a:r>
              <a:rPr b="0" lang="en-US" sz="2000" spc="-1" strike="noStrike">
                <a:latin typeface="Arial"/>
                <a:hlinkClick r:id="rId2"/>
              </a:rPr>
              <a:t>Folding@home</a:t>
            </a:r>
            <a:r>
              <a:rPr b="0" lang="en-US" sz="2000" spc="-1" strike="noStrike">
                <a:latin typeface="Arial"/>
              </a:rPr>
              <a:t>, the later of which has come into limelight due to the Conrona virus.</a:t>
            </a:r>
            <a:endParaRPr b="0" lang="en-US" sz="2000" spc="-1" strike="noStrike">
              <a:latin typeface="Arial"/>
            </a:endParaRPr>
          </a:p>
          <a:p>
            <a:r>
              <a:rPr b="0" lang="en-US" sz="2000" spc="-1" strike="noStrike">
                <a:latin typeface="Arial"/>
              </a:rPr>
              <a:t>Unused spare resouses on a device is able to be put toward a distributed goal with a software like BOINC.</a:t>
            </a:r>
            <a:endParaRPr b="0" lang="en-US" sz="2000" spc="-1" strike="noStrike">
              <a:latin typeface="Arial"/>
            </a:endParaRPr>
          </a:p>
          <a:p>
            <a:r>
              <a:rPr b="0" lang="en-US" sz="2000" spc="-1" strike="noStrike">
                <a:latin typeface="Arial"/>
              </a:rPr>
              <a:t> </a:t>
            </a:r>
            <a:r>
              <a:rPr b="0" lang="en-US" sz="2000" spc="-1" strike="noStrike">
                <a:latin typeface="Arial"/>
              </a:rPr>
              <a:t>This is in contrast to existing cloud infrastructure which is largely data center based and in which the resources available are known beforehand.</a:t>
            </a:r>
            <a:endParaRPr b="0" lang="en-US" sz="2000" spc="-1" strike="noStrike">
              <a:latin typeface="Arial"/>
            </a:endParaRPr>
          </a:p>
          <a:p>
            <a:endParaRPr b="0" lang="en-US"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sldImg"/>
          </p:nvPr>
        </p:nvSpPr>
        <p:spPr>
          <a:xfrm>
            <a:off x="533520" y="764280"/>
            <a:ext cx="6704640" cy="3771360"/>
          </a:xfrm>
          <a:prstGeom prst="rect">
            <a:avLst/>
          </a:prstGeom>
        </p:spPr>
      </p:sp>
      <p:sp>
        <p:nvSpPr>
          <p:cNvPr id="125" name="PlaceHolder 2"/>
          <p:cNvSpPr>
            <a:spLocks noGrp="1"/>
          </p:cNvSpPr>
          <p:nvPr>
            <p:ph type="body"/>
          </p:nvPr>
        </p:nvSpPr>
        <p:spPr>
          <a:xfrm>
            <a:off x="777240" y="4777560"/>
            <a:ext cx="6217560" cy="7650000"/>
          </a:xfrm>
          <a:prstGeom prst="rect">
            <a:avLst/>
          </a:prstGeom>
        </p:spPr>
        <p:txBody>
          <a:bodyPr lIns="0" rIns="0" tIns="0" bIns="0">
            <a:spAutoFit/>
          </a:bodyPr>
          <a:p>
            <a:r>
              <a:rPr b="0" lang="en-US" sz="2000" spc="-1" strike="noStrike">
                <a:latin typeface="Arial"/>
              </a:rPr>
              <a:t>Current infrastructure has dedicated compute and storage resources located in large energy consuming data centers that are centralized and thus susceptible to single point of failures.</a:t>
            </a:r>
            <a:endParaRPr b="0" lang="en-US" sz="2000" spc="-1" strike="noStrike">
              <a:latin typeface="Arial"/>
            </a:endParaRPr>
          </a:p>
          <a:p>
            <a:r>
              <a:rPr b="0" lang="en-US" sz="2000" spc="-1" strike="noStrike">
                <a:latin typeface="Arial"/>
              </a:rPr>
              <a:t>These data centers are also often far away from the users, potentially in another country that could affect the privacy and security of the data.</a:t>
            </a:r>
            <a:endParaRPr b="0" lang="en-US" sz="2000" spc="-1" strike="noStrike">
              <a:latin typeface="Arial"/>
            </a:endParaRPr>
          </a:p>
          <a:p>
            <a:r>
              <a:rPr b="0" lang="en-US" sz="2000" spc="-1" strike="noStrike">
                <a:latin typeface="Arial"/>
              </a:rPr>
              <a:t>To mitigate, the chances of failures, redundant data centers potentially in different zones.</a:t>
            </a:r>
            <a:endParaRPr b="0" lang="en-US" sz="2000" spc="-1" strike="noStrike">
              <a:latin typeface="Arial"/>
            </a:endParaRPr>
          </a:p>
          <a:p>
            <a:r>
              <a:rPr b="0" lang="en-US" sz="2000" spc="-1" strike="noStrike">
                <a:latin typeface="Arial"/>
              </a:rPr>
              <a:t>Alternativly, the a user may want to replicate important data to multiple cloud providers to further reduce risk.</a:t>
            </a:r>
            <a:endParaRPr b="0" lang="en-US" sz="2000" spc="-1" strike="noStrike">
              <a:latin typeface="Arial"/>
            </a:endParaRPr>
          </a:p>
          <a:p>
            <a:r>
              <a:rPr b="0" lang="en-US" sz="2000" spc="-1" strike="noStrike">
                <a:latin typeface="Arial"/>
              </a:rPr>
              <a:t>The paper considers nine layers of abstraction that contribute to the cloud stack, namely network which is the bottom of the stack, storage, servers, virtualisation, operating system, middleware, runtime, data and application which is the top of the stack.</a:t>
            </a:r>
            <a:endParaRPr b="0" lang="en-US" sz="2000" spc="-1" strike="noStrike">
              <a:latin typeface="Arial"/>
            </a:endParaRPr>
          </a:p>
          <a:p>
            <a:r>
              <a:rPr b="0" lang="en-US" sz="2000" spc="-1" strike="noStrike">
                <a:latin typeface="Arial"/>
              </a:rPr>
              <a:t> </a:t>
            </a:r>
            <a:r>
              <a:rPr b="0" lang="en-US" sz="2000" spc="-1" strike="noStrike">
                <a:latin typeface="Arial"/>
              </a:rPr>
              <a:t>For facilitating multi-cloud environments and ad hoc clouds, changes will be required from the middleware layer and upwards in the stack.</a:t>
            </a:r>
            <a:endParaRPr b="0" lang="en-US" sz="2000" spc="-1" strike="noStrike">
              <a:latin typeface="Arial"/>
            </a:endParaRPr>
          </a:p>
          <a:p>
            <a:r>
              <a:rPr b="0" lang="en-US" sz="2000" spc="-1" strike="noStrike">
                <a:latin typeface="Arial"/>
              </a:rPr>
              <a:t>It is also noted that there has been significant changes in the area of data storage.</a:t>
            </a:r>
            <a:endParaRPr b="0" lang="en-US" sz="2000" spc="-1" strike="noStrike">
              <a:latin typeface="Arial"/>
            </a:endParaRPr>
          </a:p>
          <a:p>
            <a:r>
              <a:rPr b="0" lang="en-US" sz="2000" spc="-1" strike="noStrike">
                <a:latin typeface="Arial"/>
              </a:rPr>
              <a:t>This is broken down into block level like Amazon EC2, file level level like Google Storage, and the database level like Google Cloud SQL.</a:t>
            </a:r>
            <a:endParaRPr b="0" lang="en-US" sz="2000" spc="-1" strike="noStrike">
              <a:latin typeface="Arial"/>
            </a:endParaRPr>
          </a:p>
          <a:p>
            <a:endParaRPr b="0" lang="en-US" sz="2000" spc="-1" strike="noStrike">
              <a:latin typeface="Arial"/>
            </a:endParaRPr>
          </a:p>
          <a:p>
            <a:endParaRPr b="0" lang="en-US" sz="2000" spc="-1" strike="noStrike">
              <a:latin typeface="Arial"/>
            </a:endParaRPr>
          </a:p>
          <a:p>
            <a:r>
              <a:rPr b="0" lang="en-US" sz="2000" spc="-1" strike="noStrike">
                <a:latin typeface="Arial"/>
              </a:rPr>
              <a:t> </a:t>
            </a:r>
            <a:endParaRPr b="0" lang="en-US"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sldImg"/>
          </p:nvPr>
        </p:nvSpPr>
        <p:spPr>
          <a:xfrm>
            <a:off x="533520" y="764280"/>
            <a:ext cx="6703920" cy="3770640"/>
          </a:xfrm>
          <a:prstGeom prst="rect">
            <a:avLst/>
          </a:prstGeom>
        </p:spPr>
      </p:sp>
      <p:sp>
        <p:nvSpPr>
          <p:cNvPr id="127" name="PlaceHolder 2"/>
          <p:cNvSpPr>
            <a:spLocks noGrp="1"/>
          </p:cNvSpPr>
          <p:nvPr>
            <p:ph type="body"/>
          </p:nvPr>
        </p:nvSpPr>
        <p:spPr>
          <a:xfrm>
            <a:off x="777240" y="4777560"/>
            <a:ext cx="6216840" cy="4568760"/>
          </a:xfrm>
          <a:prstGeom prst="rect">
            <a:avLst/>
          </a:prstGeom>
        </p:spPr>
        <p:txBody>
          <a:bodyPr lIns="0" rIns="0" tIns="0" bIns="0">
            <a:spAutoFit/>
          </a:bodyPr>
          <a:p>
            <a:r>
              <a:rPr b="0" lang="en-US" sz="2000" spc="-1" strike="noStrike">
                <a:latin typeface="Arial"/>
              </a:rPr>
              <a:t>I will now discuss the different types of cloud infrastructure.</a:t>
            </a:r>
            <a:endParaRPr b="0" lang="en-US" sz="2000" spc="-1" strike="noStrike">
              <a:latin typeface="Arial"/>
            </a:endParaRPr>
          </a:p>
          <a:p>
            <a:r>
              <a:rPr b="0" lang="en-US" sz="2000" spc="-1" strike="noStrike">
                <a:latin typeface="Arial"/>
              </a:rPr>
              <a:t>The first type I will discuss is Multi-Cloud which is further broken down into Hybrid Cloud and Federated Cloud.</a:t>
            </a:r>
            <a:endParaRPr b="0" lang="en-US" sz="2000" spc="-1" strike="noStrike">
              <a:latin typeface="Arial"/>
            </a:endParaRPr>
          </a:p>
          <a:p>
            <a:r>
              <a:rPr b="0" lang="en-US" sz="2000" spc="-1" strike="noStrike">
                <a:latin typeface="Arial"/>
              </a:rPr>
              <a:t>As you can see in the graph, multi-cloud utilizes the application through the middleware layer.</a:t>
            </a:r>
            <a:endParaRPr b="0" lang="en-US" sz="2000" spc="-1" strike="noStrike">
              <a:latin typeface="Arial"/>
            </a:endParaRPr>
          </a:p>
          <a:p>
            <a:r>
              <a:rPr b="0" lang="en-US" sz="2000" spc="-1" strike="noStrike">
                <a:latin typeface="Arial"/>
              </a:rPr>
              <a:t>Next I will discuss Micro clouds and cloudlets which utilize the application through the server layer.</a:t>
            </a:r>
            <a:endParaRPr b="0" lang="en-US" sz="2000" spc="-1" strike="noStrike">
              <a:latin typeface="Arial"/>
            </a:endParaRPr>
          </a:p>
          <a:p>
            <a:r>
              <a:rPr b="0" lang="en-US" sz="2000" spc="-1" strike="noStrike">
                <a:latin typeface="Arial"/>
              </a:rPr>
              <a:t>After that I will discuss Ad hoc clouds that are similar when it comes to layer abstractions to multi-cloud and utilize the application through the middleware layer.</a:t>
            </a:r>
            <a:endParaRPr b="0" lang="en-US" sz="2000" spc="-1" strike="noStrike">
              <a:latin typeface="Arial"/>
            </a:endParaRPr>
          </a:p>
          <a:p>
            <a:r>
              <a:rPr b="0" lang="en-US" sz="2000" spc="-1" strike="noStrike">
                <a:latin typeface="Arial"/>
              </a:rPr>
              <a:t>Finally I will discuss Heterogeneous clouds which use the application through the virtualization layers.</a:t>
            </a:r>
            <a:endParaRPr b="0" lang="en-U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sldImg"/>
          </p:nvPr>
        </p:nvSpPr>
        <p:spPr>
          <a:xfrm>
            <a:off x="533520" y="764280"/>
            <a:ext cx="6704280" cy="3771000"/>
          </a:xfrm>
          <a:prstGeom prst="rect">
            <a:avLst/>
          </a:prstGeom>
        </p:spPr>
      </p:sp>
      <p:sp>
        <p:nvSpPr>
          <p:cNvPr id="129" name="PlaceHolder 2"/>
          <p:cNvSpPr>
            <a:spLocks noGrp="1"/>
          </p:cNvSpPr>
          <p:nvPr>
            <p:ph type="body"/>
          </p:nvPr>
        </p:nvSpPr>
        <p:spPr>
          <a:xfrm>
            <a:off x="777240" y="4777560"/>
            <a:ext cx="6217200" cy="9137160"/>
          </a:xfrm>
          <a:prstGeom prst="rect">
            <a:avLst/>
          </a:prstGeom>
        </p:spPr>
        <p:txBody>
          <a:bodyPr lIns="0" rIns="0" tIns="0" bIns="0">
            <a:spAutoFit/>
          </a:bodyPr>
          <a:p>
            <a:r>
              <a:rPr b="0" lang="en-US" sz="2000" spc="-1" strike="noStrike">
                <a:latin typeface="Arial"/>
              </a:rPr>
              <a:t>Historically when referring to multi-cloud, an individual was referring to utilizing multiple distinct data centers of a single cloud provider, however today applications are hosted on multiple providers for multiple reasons including better resiliency.</a:t>
            </a:r>
            <a:endParaRPr b="0" lang="en-US" sz="2000" spc="-1" strike="noStrike">
              <a:latin typeface="Arial"/>
            </a:endParaRPr>
          </a:p>
          <a:p>
            <a:r>
              <a:rPr b="0" lang="en-US" sz="2000" spc="-1" strike="noStrike">
                <a:latin typeface="Arial"/>
              </a:rPr>
              <a:t>In fact, the article mentioned that at the time this article was published in 2018, the average business utilized an average of six cloud providers.</a:t>
            </a:r>
            <a:endParaRPr b="0" lang="en-US" sz="2000" spc="-1" strike="noStrike">
              <a:latin typeface="Arial"/>
            </a:endParaRPr>
          </a:p>
          <a:p>
            <a:r>
              <a:rPr b="0" lang="en-US" sz="2000" spc="-1" strike="noStrike">
                <a:latin typeface="Arial"/>
              </a:rPr>
              <a:t>However the advantages of using multiple cloud providers are not pain free. </a:t>
            </a:r>
            <a:endParaRPr b="0" lang="en-US" sz="2000" spc="-1" strike="noStrike">
              <a:latin typeface="Arial"/>
            </a:endParaRPr>
          </a:p>
          <a:p>
            <a:r>
              <a:rPr b="0" lang="en-US" sz="2000" spc="-1" strike="noStrike">
                <a:latin typeface="Arial"/>
              </a:rPr>
              <a:t>Currently, APIs meant to help ease multi-cloud deployments are limited by the fact they need to know different types of resources available for each provider used and the needed information is often not public and can change often without notice.</a:t>
            </a:r>
            <a:endParaRPr b="0" lang="en-US" sz="2000" spc="-1" strike="noStrike">
              <a:latin typeface="Arial"/>
            </a:endParaRPr>
          </a:p>
          <a:p>
            <a:r>
              <a:rPr b="0" lang="en-US" sz="2000" spc="-1" strike="noStrike">
                <a:latin typeface="Arial"/>
              </a:rPr>
              <a:t>Also, the abstractions, including network and storage architectures along with the different resources, hypervisors, and software suites employed differ across providers which make consistent application deployments difficult.</a:t>
            </a:r>
            <a:endParaRPr b="0" lang="en-US" sz="2000" spc="-1" strike="noStrike">
              <a:latin typeface="Arial"/>
            </a:endParaRPr>
          </a:p>
          <a:p>
            <a:r>
              <a:rPr b="0" lang="en-US" sz="2000" spc="-1" strike="noStrike">
                <a:latin typeface="Arial"/>
              </a:rPr>
              <a:t>Pricing and billing models may also vary greatly between providers.</a:t>
            </a:r>
            <a:endParaRPr b="0" lang="en-US" sz="2000" spc="-1" strike="noStrike">
              <a:latin typeface="Arial"/>
            </a:endParaRPr>
          </a:p>
          <a:p>
            <a:r>
              <a:rPr b="0" lang="en-US" sz="2000" spc="-1" strike="noStrike">
                <a:latin typeface="Arial"/>
              </a:rPr>
              <a:t>All management tasks, such as fault tolerance, load balancing, resource management and accounting need to be programmed manually also since there are no unifying environments that make these possible.</a:t>
            </a:r>
            <a:endParaRPr b="0" lang="en-US" sz="2000" spc="-1" strike="noStrike">
              <a:latin typeface="Arial"/>
            </a:endParaRPr>
          </a:p>
          <a:p>
            <a:r>
              <a:rPr b="0" lang="en-US" sz="2000" spc="-1" strike="noStrike">
                <a:latin typeface="Arial"/>
              </a:rPr>
              <a:t>However, advancement in APIs like Libcloud and jCloud will hopefully remove many of these problems in the future.</a:t>
            </a:r>
            <a:endParaRPr b="0" lang="en-US"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sldImg"/>
          </p:nvPr>
        </p:nvSpPr>
        <p:spPr>
          <a:xfrm>
            <a:off x="533520" y="764280"/>
            <a:ext cx="6704280" cy="3771000"/>
          </a:xfrm>
          <a:prstGeom prst="rect">
            <a:avLst/>
          </a:prstGeom>
        </p:spPr>
      </p:sp>
      <p:sp>
        <p:nvSpPr>
          <p:cNvPr id="131" name="PlaceHolder 2"/>
          <p:cNvSpPr>
            <a:spLocks noGrp="1"/>
          </p:cNvSpPr>
          <p:nvPr>
            <p:ph type="body"/>
          </p:nvPr>
        </p:nvSpPr>
        <p:spPr>
          <a:xfrm>
            <a:off x="777240" y="4777560"/>
            <a:ext cx="6217200" cy="5177880"/>
          </a:xfrm>
          <a:prstGeom prst="rect">
            <a:avLst/>
          </a:prstGeom>
        </p:spPr>
        <p:txBody>
          <a:bodyPr lIns="0" rIns="0" tIns="0" bIns="0">
            <a:spAutoFit/>
          </a:bodyPr>
          <a:p>
            <a:r>
              <a:rPr b="0" lang="en-US" sz="2000" spc="-1" strike="noStrike">
                <a:latin typeface="Arial"/>
              </a:rPr>
              <a:t>Hybrid cloud are a subtype of multi-clouds by combining private and public cloud and IT infrastructures together.</a:t>
            </a:r>
            <a:endParaRPr b="0" lang="en-US" sz="2000" spc="-1" strike="noStrike">
              <a:latin typeface="Arial"/>
            </a:endParaRPr>
          </a:p>
          <a:p>
            <a:r>
              <a:rPr b="0" lang="en-US" sz="2000" spc="-1" strike="noStrike">
                <a:latin typeface="Arial"/>
              </a:rPr>
              <a:t>This type of cloud are great for busty demands or predictable loads.</a:t>
            </a:r>
            <a:endParaRPr b="0" lang="en-US" sz="2000" spc="-1" strike="noStrike">
              <a:latin typeface="Arial"/>
            </a:endParaRPr>
          </a:p>
          <a:p>
            <a:r>
              <a:rPr b="0" lang="en-US" sz="2000" spc="-1" strike="noStrike">
                <a:latin typeface="Arial"/>
              </a:rPr>
              <a:t>However the greatest drawn to hybrid cloud is for handling sensitive data for industries like healthcare and the energy sector.</a:t>
            </a:r>
            <a:endParaRPr b="0" lang="en-US" sz="2000" spc="-1" strike="noStrike">
              <a:latin typeface="Arial"/>
            </a:endParaRPr>
          </a:p>
          <a:p>
            <a:r>
              <a:rPr b="0" lang="en-US" sz="2000" spc="-1" strike="noStrike">
                <a:latin typeface="Arial"/>
              </a:rPr>
              <a:t>In fact, the author noted that it is estimated that 63% id organizations who use the cloud deploy a hybrid cloud.</a:t>
            </a:r>
            <a:endParaRPr b="0" lang="en-US" sz="2000" spc="-1" strike="noStrike">
              <a:latin typeface="Arial"/>
            </a:endParaRPr>
          </a:p>
          <a:p>
            <a:r>
              <a:rPr b="0" lang="en-US" sz="2000" spc="-1" strike="noStrike">
                <a:latin typeface="Arial"/>
              </a:rPr>
              <a:t>The biggest problem thou is network infrastructures with bandwidth, latency and network topologies playing a big factor.</a:t>
            </a:r>
            <a:endParaRPr b="0" lang="en-US" sz="2000" spc="-1" strike="noStrike">
              <a:latin typeface="Arial"/>
            </a:endParaRPr>
          </a:p>
          <a:p>
            <a:r>
              <a:rPr b="0" lang="en-US" sz="2000" spc="-1" strike="noStrike">
                <a:latin typeface="Arial"/>
              </a:rPr>
              <a:t>For some deployments, the dedicated networking between clouds may be a better solution then hybrid clouds.</a:t>
            </a:r>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sldImg"/>
          </p:nvPr>
        </p:nvSpPr>
        <p:spPr>
          <a:xfrm>
            <a:off x="533520" y="764280"/>
            <a:ext cx="6704280" cy="3771000"/>
          </a:xfrm>
          <a:prstGeom prst="rect">
            <a:avLst/>
          </a:prstGeom>
        </p:spPr>
      </p:sp>
      <p:sp>
        <p:nvSpPr>
          <p:cNvPr id="133" name="PlaceHolder 2"/>
          <p:cNvSpPr>
            <a:spLocks noGrp="1"/>
          </p:cNvSpPr>
          <p:nvPr>
            <p:ph type="body"/>
          </p:nvPr>
        </p:nvSpPr>
        <p:spPr>
          <a:xfrm>
            <a:off x="777240" y="4777560"/>
            <a:ext cx="6217200" cy="6396120"/>
          </a:xfrm>
          <a:prstGeom prst="rect">
            <a:avLst/>
          </a:prstGeom>
        </p:spPr>
        <p:txBody>
          <a:bodyPr lIns="0" rIns="0" tIns="0" bIns="0">
            <a:spAutoFit/>
          </a:bodyPr>
          <a:p>
            <a:r>
              <a:rPr b="0" lang="en-US" sz="2000" spc="-1" strike="noStrike">
                <a:latin typeface="Arial"/>
              </a:rPr>
              <a:t>Federated clouds are another subtype of multi-clouds that combine different cloud providers under a single plane interface.</a:t>
            </a:r>
            <a:endParaRPr b="0" lang="en-US" sz="2000" spc="-1" strike="noStrike">
              <a:latin typeface="Arial"/>
            </a:endParaRPr>
          </a:p>
          <a:p>
            <a:r>
              <a:rPr b="0" lang="en-US" sz="2000" spc="-1" strike="noStrike">
                <a:latin typeface="Arial"/>
              </a:rPr>
              <a:t>This is often done as a collaberation of many smaller cloud providers who work togther to get a larger coverage then they would alone.</a:t>
            </a:r>
            <a:endParaRPr b="0" lang="en-US" sz="2000" spc="-1" strike="noStrike">
              <a:latin typeface="Arial"/>
            </a:endParaRPr>
          </a:p>
          <a:p>
            <a:r>
              <a:rPr b="0" lang="en-US" sz="2000" spc="-1" strike="noStrike">
                <a:latin typeface="Arial"/>
              </a:rPr>
              <a:t>Howver, large cloud providers like AWS do not usually participae in federated clouds.</a:t>
            </a:r>
            <a:endParaRPr b="0" lang="en-US" sz="2000" spc="-1" strike="noStrike">
              <a:latin typeface="Arial"/>
            </a:endParaRPr>
          </a:p>
          <a:p>
            <a:r>
              <a:rPr b="0" lang="en-US" sz="2000" spc="-1" strike="noStrike">
                <a:latin typeface="Arial"/>
              </a:rPr>
              <a:t>This can provide a catalogue of services and resources available as well as makes applications interoperable and portable.</a:t>
            </a:r>
            <a:endParaRPr b="0" lang="en-US" sz="2000" spc="-1" strike="noStrike">
              <a:latin typeface="Arial"/>
            </a:endParaRPr>
          </a:p>
          <a:p>
            <a:r>
              <a:rPr b="0" lang="en-US" sz="2000" spc="-1" strike="noStrike">
                <a:latin typeface="Arial"/>
              </a:rPr>
              <a:t>A successful example of a federated cloud is the European based EGI Federated Cloud which is made up of over 20 cloud providers and 300 data centers.</a:t>
            </a:r>
            <a:endParaRPr b="0" lang="en-US" sz="2000" spc="-1" strike="noStrike">
              <a:latin typeface="Arial"/>
            </a:endParaRPr>
          </a:p>
          <a:p>
            <a:r>
              <a:rPr b="0" lang="en-US" sz="2000" spc="-1" strike="noStrike">
                <a:latin typeface="Arial"/>
              </a:rPr>
              <a:t>Federated clouds can address the vendor lock-in problems in that applications and data can be migrated from one cloud to another.</a:t>
            </a:r>
            <a:endParaRPr b="0" lang="en-US" sz="2000" spc="-1" strike="noStrike">
              <a:latin typeface="Arial"/>
            </a:endParaRPr>
          </a:p>
          <a:p>
            <a:r>
              <a:rPr b="0" lang="en-US" sz="2000" spc="-1" strike="noStrike">
                <a:latin typeface="Arial"/>
              </a:rPr>
              <a:t>More recently, there are ongoing efforts to federate resources that are located outside cloud data centers.</a:t>
            </a:r>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spAutoFit/>
          </a:bodyPr>
          <a:p>
            <a:pPr algn="ctr"/>
            <a:endParaRPr b="0" lang="en-US"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a:t>
            </a:r>
            <a:r>
              <a:rPr b="0" lang="en-US" sz="3200" spc="-1" strike="noStrike">
                <a:latin typeface="Arial"/>
              </a:rPr>
              <a:t>the outline </a:t>
            </a:r>
            <a:r>
              <a:rPr b="0" lang="en-US" sz="3200" spc="-1" strike="noStrike">
                <a:latin typeface="Arial"/>
              </a:rPr>
              <a:t>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a:t>
            </a:r>
            <a:r>
              <a:rPr b="0" lang="en-US" sz="2800" spc="-1" strike="noStrike">
                <a:latin typeface="Arial"/>
              </a:rPr>
              <a:t>Outline </a:t>
            </a:r>
            <a:r>
              <a:rPr b="0" lang="en-US" sz="2800" spc="-1" strike="noStrike">
                <a:latin typeface="Arial"/>
              </a:rPr>
              <a:t>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a:t>
            </a:r>
            <a:r>
              <a:rPr b="0" lang="en-US" sz="2400" spc="-1" strike="noStrike">
                <a:latin typeface="Arial"/>
              </a:rPr>
              <a:t>Outline </a:t>
            </a:r>
            <a:r>
              <a:rPr b="0" lang="en-US" sz="2400" spc="-1" strike="noStrike">
                <a:latin typeface="Arial"/>
              </a:rPr>
              <a:t>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a:t>
            </a:r>
            <a:r>
              <a:rPr b="0" lang="en-US" sz="2000" spc="-1" strike="noStrike">
                <a:latin typeface="Arial"/>
              </a:rPr>
              <a:t>Outline </a:t>
            </a:r>
            <a:r>
              <a:rPr b="0" lang="en-US" sz="2000" spc="-1" strike="noStrike">
                <a:latin typeface="Arial"/>
              </a:rPr>
              <a:t>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a:t>
            </a:r>
            <a:r>
              <a:rPr b="0" lang="en-US" sz="2000" spc="-1" strike="noStrike">
                <a:latin typeface="Arial"/>
              </a:rPr>
              <a:t>h </a:t>
            </a:r>
            <a:r>
              <a:rPr b="0" lang="en-US" sz="2000" spc="-1" strike="noStrike">
                <a:latin typeface="Arial"/>
              </a:rPr>
              <a:t>Outl</a:t>
            </a:r>
            <a:r>
              <a:rPr b="0" lang="en-US" sz="2000" spc="-1" strike="noStrike">
                <a:latin typeface="Arial"/>
              </a:rPr>
              <a:t>ine </a:t>
            </a:r>
            <a:r>
              <a:rPr b="0" lang="en-US" sz="2000" spc="-1" strike="noStrike">
                <a:latin typeface="Arial"/>
              </a:rPr>
              <a:t>Lev</a:t>
            </a:r>
            <a:r>
              <a:rPr b="0" lang="en-US" sz="2000" spc="-1" strike="noStrike">
                <a:latin typeface="Arial"/>
              </a:rPr>
              <a:t>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a:t>
            </a:r>
            <a:r>
              <a:rPr b="0" lang="en-US" sz="2000" spc="-1" strike="noStrike">
                <a:latin typeface="Arial"/>
              </a:rPr>
              <a:t>i</a:t>
            </a:r>
            <a:r>
              <a:rPr b="0" lang="en-US" sz="2000" spc="-1" strike="noStrike">
                <a:latin typeface="Arial"/>
              </a:rPr>
              <a:t>x</a:t>
            </a:r>
            <a:r>
              <a:rPr b="0" lang="en-US" sz="2000" spc="-1" strike="noStrike">
                <a:latin typeface="Arial"/>
              </a:rPr>
              <a:t>t</a:t>
            </a:r>
            <a:r>
              <a:rPr b="0" lang="en-US" sz="2000" spc="-1" strike="noStrike">
                <a:latin typeface="Arial"/>
              </a:rPr>
              <a:t>h</a:t>
            </a:r>
            <a:r>
              <a:rPr b="0" lang="en-US" sz="2000" spc="-1" strike="noStrike">
                <a:latin typeface="Arial"/>
              </a:rPr>
              <a:t> </a:t>
            </a:r>
            <a:r>
              <a:rPr b="0" lang="en-US" sz="2000" spc="-1" strike="noStrike">
                <a:latin typeface="Arial"/>
              </a:rPr>
              <a:t>O</a:t>
            </a:r>
            <a:r>
              <a:rPr b="0" lang="en-US" sz="2000" spc="-1" strike="noStrike">
                <a:latin typeface="Arial"/>
              </a:rPr>
              <a:t>u</a:t>
            </a:r>
            <a:r>
              <a:rPr b="0" lang="en-US" sz="2000" spc="-1" strike="noStrike">
                <a:latin typeface="Arial"/>
              </a:rPr>
              <a:t>t</a:t>
            </a:r>
            <a:r>
              <a:rPr b="0" lang="en-US" sz="2000" spc="-1" strike="noStrike">
                <a:latin typeface="Arial"/>
              </a:rPr>
              <a:t>l</a:t>
            </a:r>
            <a:r>
              <a:rPr b="0" lang="en-US" sz="2000" spc="-1" strike="noStrike">
                <a:latin typeface="Arial"/>
              </a:rPr>
              <a:t>i</a:t>
            </a:r>
            <a:r>
              <a:rPr b="0" lang="en-US" sz="2000" spc="-1" strike="noStrike">
                <a:latin typeface="Arial"/>
              </a:rPr>
              <a:t>n</a:t>
            </a:r>
            <a:r>
              <a:rPr b="0" lang="en-US" sz="2000" spc="-1" strike="noStrike">
                <a:latin typeface="Arial"/>
              </a:rPr>
              <a:t>e</a:t>
            </a:r>
            <a:r>
              <a:rPr b="0" lang="en-US" sz="2000" spc="-1" strike="noStrike">
                <a:latin typeface="Arial"/>
              </a:rPr>
              <a:t> </a:t>
            </a:r>
            <a:r>
              <a:rPr b="0" lang="en-US" sz="2000" spc="-1" strike="noStrike">
                <a:latin typeface="Arial"/>
              </a:rPr>
              <a:t>L</a:t>
            </a:r>
            <a:r>
              <a:rPr b="0" lang="en-US" sz="2000" spc="-1" strike="noStrike">
                <a:latin typeface="Arial"/>
              </a:rPr>
              <a:t>e</a:t>
            </a:r>
            <a:r>
              <a:rPr b="0" lang="en-US" sz="2000" spc="-1" strike="noStrike">
                <a:latin typeface="Arial"/>
              </a:rPr>
              <a:t>v</a:t>
            </a:r>
            <a:r>
              <a:rPr b="0" lang="en-US" sz="2000" spc="-1" strike="noStrike">
                <a:latin typeface="Arial"/>
              </a:rPr>
              <a:t>e</a:t>
            </a:r>
            <a:r>
              <a:rPr b="0" lang="en-US" sz="2000" spc="-1" strike="noStrike">
                <a:latin typeface="Arial"/>
              </a:rPr>
              <a:t>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a:t>
            </a:r>
            <a:r>
              <a:rPr b="0" lang="en-US" sz="2000" spc="-1" strike="noStrike">
                <a:latin typeface="Arial"/>
              </a:rPr>
              <a:t>e</a:t>
            </a:r>
            <a:r>
              <a:rPr b="0" lang="en-US" sz="2000" spc="-1" strike="noStrike">
                <a:latin typeface="Arial"/>
              </a:rPr>
              <a:t>v</a:t>
            </a:r>
            <a:r>
              <a:rPr b="0" lang="en-US" sz="2000" spc="-1" strike="noStrike">
                <a:latin typeface="Arial"/>
              </a:rPr>
              <a:t>e</a:t>
            </a:r>
            <a:r>
              <a:rPr b="0" lang="en-US" sz="2000" spc="-1" strike="noStrike">
                <a:latin typeface="Arial"/>
              </a:rPr>
              <a:t>n</a:t>
            </a:r>
            <a:r>
              <a:rPr b="0" lang="en-US" sz="2000" spc="-1" strike="noStrike">
                <a:latin typeface="Arial"/>
              </a:rPr>
              <a:t>t</a:t>
            </a:r>
            <a:r>
              <a:rPr b="0" lang="en-US" sz="2000" spc="-1" strike="noStrike">
                <a:latin typeface="Arial"/>
              </a:rPr>
              <a:t>h</a:t>
            </a:r>
            <a:r>
              <a:rPr b="0" lang="en-US" sz="2000" spc="-1" strike="noStrike">
                <a:latin typeface="Arial"/>
              </a:rPr>
              <a:t> </a:t>
            </a:r>
            <a:r>
              <a:rPr b="0" lang="en-US" sz="2000" spc="-1" strike="noStrike">
                <a:latin typeface="Arial"/>
              </a:rPr>
              <a:t>O</a:t>
            </a:r>
            <a:r>
              <a:rPr b="0" lang="en-US" sz="2000" spc="-1" strike="noStrike">
                <a:latin typeface="Arial"/>
              </a:rPr>
              <a:t>u</a:t>
            </a:r>
            <a:r>
              <a:rPr b="0" lang="en-US" sz="2000" spc="-1" strike="noStrike">
                <a:latin typeface="Arial"/>
              </a:rPr>
              <a:t>t</a:t>
            </a:r>
            <a:r>
              <a:rPr b="0" lang="en-US" sz="2000" spc="-1" strike="noStrike">
                <a:latin typeface="Arial"/>
              </a:rPr>
              <a:t>l</a:t>
            </a:r>
            <a:r>
              <a:rPr b="0" lang="en-US" sz="2000" spc="-1" strike="noStrike">
                <a:latin typeface="Arial"/>
              </a:rPr>
              <a:t>i</a:t>
            </a:r>
            <a:r>
              <a:rPr b="0" lang="en-US" sz="2000" spc="-1" strike="noStrike">
                <a:latin typeface="Arial"/>
              </a:rPr>
              <a:t>n</a:t>
            </a:r>
            <a:r>
              <a:rPr b="0" lang="en-US" sz="2000" spc="-1" strike="noStrike">
                <a:latin typeface="Arial"/>
              </a:rPr>
              <a:t>e</a:t>
            </a:r>
            <a:r>
              <a:rPr b="0" lang="en-US" sz="2000" spc="-1" strike="noStrike">
                <a:latin typeface="Arial"/>
              </a:rPr>
              <a:t> </a:t>
            </a:r>
            <a:r>
              <a:rPr b="0" lang="en-US" sz="2000" spc="-1" strike="noStrike">
                <a:latin typeface="Arial"/>
              </a:rPr>
              <a:t>L</a:t>
            </a:r>
            <a:r>
              <a:rPr b="0" lang="en-US" sz="2000" spc="-1" strike="noStrike">
                <a:latin typeface="Arial"/>
              </a:rPr>
              <a:t>e</a:t>
            </a:r>
            <a:r>
              <a:rPr b="0" lang="en-US" sz="2000" spc="-1" strike="noStrike">
                <a:latin typeface="Arial"/>
              </a:rPr>
              <a:t>v</a:t>
            </a:r>
            <a:r>
              <a:rPr b="0" lang="en-US" sz="2000" spc="-1" strike="noStrike">
                <a:latin typeface="Arial"/>
              </a:rPr>
              <a:t>e</a:t>
            </a:r>
            <a:r>
              <a:rPr b="0" lang="en-US" sz="2000" spc="-1" strike="noStrike">
                <a:latin typeface="Arial"/>
              </a:rPr>
              <a:t>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png"/><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png"/><Relationship Id="rId3"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png"/><Relationship Id="rId3"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44" name="CustomShape 1"/>
          <p:cNvSpPr/>
          <p:nvPr/>
        </p:nvSpPr>
        <p:spPr>
          <a:xfrm>
            <a:off x="0" y="4110840"/>
            <a:ext cx="9141480" cy="5767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800" spc="131" strike="noStrike">
                <a:solidFill>
                  <a:srgbClr val="000000"/>
                </a:solidFill>
                <a:latin typeface="PT Sans"/>
                <a:ea typeface="DejaVu Sans"/>
              </a:rPr>
              <a:t>Next Generation Cloud Computing: New Trends and Research Directions</a:t>
            </a:r>
            <a:endParaRPr b="0" lang="en-US" sz="1800" spc="-1" strike="noStrike">
              <a:latin typeface="Arial"/>
            </a:endParaRPr>
          </a:p>
          <a:p>
            <a:pPr algn="ctr">
              <a:lnSpc>
                <a:spcPct val="100000"/>
              </a:lnSpc>
            </a:pPr>
            <a:r>
              <a:rPr b="0" lang="en-US" sz="1400" spc="131" strike="noStrike">
                <a:solidFill>
                  <a:srgbClr val="000000"/>
                </a:solidFill>
                <a:latin typeface="PT Sans"/>
                <a:ea typeface="DejaVu Sans"/>
              </a:rPr>
              <a:t>Blesson Varghese and Rajkumar Buyya</a:t>
            </a:r>
            <a:endParaRPr b="0" lang="en-US" sz="1400" spc="-1" strike="noStrike">
              <a:latin typeface="Arial"/>
            </a:endParaRPr>
          </a:p>
        </p:txBody>
      </p:sp>
      <p:sp>
        <p:nvSpPr>
          <p:cNvPr id="45" name="CustomShape 2"/>
          <p:cNvSpPr/>
          <p:nvPr/>
        </p:nvSpPr>
        <p:spPr>
          <a:xfrm>
            <a:off x="0" y="1743840"/>
            <a:ext cx="9141480" cy="14914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4600" spc="180" strike="noStrike">
                <a:solidFill>
                  <a:srgbClr val="000000"/>
                </a:solidFill>
                <a:latin typeface="PT Sans Narrow Bold"/>
                <a:ea typeface="DejaVu Sans"/>
              </a:rPr>
              <a:t>Next Generation Cloud Computing</a:t>
            </a:r>
            <a:endParaRPr b="0" lang="en-US" sz="4600" spc="-1" strike="noStrike">
              <a:latin typeface="Arial"/>
            </a:endParaRPr>
          </a:p>
        </p:txBody>
      </p:sp>
      <p:sp>
        <p:nvSpPr>
          <p:cNvPr id="46" name="CustomShape 3"/>
          <p:cNvSpPr/>
          <p:nvPr/>
        </p:nvSpPr>
        <p:spPr>
          <a:xfrm>
            <a:off x="0" y="3390840"/>
            <a:ext cx="9141480" cy="5162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i="1" lang="en-US" sz="2800" spc="131" strike="noStrike">
                <a:solidFill>
                  <a:srgbClr val="000000"/>
                </a:solidFill>
                <a:latin typeface="PT Sans"/>
                <a:ea typeface="DejaVu Sans"/>
              </a:rPr>
              <a:t>David Reddick</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66"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 Microcloud and Cloudlet</a:t>
            </a:r>
            <a:endParaRPr b="0" lang="en-US" sz="2000" spc="-1" strike="noStrike">
              <a:latin typeface="Arial"/>
            </a:endParaRPr>
          </a:p>
        </p:txBody>
      </p:sp>
      <p:sp>
        <p:nvSpPr>
          <p:cNvPr id="67" name="CustomShape 2"/>
          <p:cNvSpPr/>
          <p:nvPr/>
        </p:nvSpPr>
        <p:spPr>
          <a:xfrm>
            <a:off x="796320" y="1163880"/>
            <a:ext cx="7548840" cy="283284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Traditional computing centralized to powerful data centers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Instead uses cheaper and low power alternative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Allows pushing computing closer to the edge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No current public deployment</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68"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 Microcloud</a:t>
            </a:r>
            <a:endParaRPr b="0" lang="en-US" sz="2000" spc="-1" strike="noStrike">
              <a:latin typeface="Arial"/>
            </a:endParaRPr>
          </a:p>
        </p:txBody>
      </p:sp>
      <p:sp>
        <p:nvSpPr>
          <p:cNvPr id="69" name="CustomShape 2"/>
          <p:cNvSpPr/>
          <p:nvPr/>
        </p:nvSpPr>
        <p:spPr>
          <a:xfrm>
            <a:off x="796320" y="1163880"/>
            <a:ext cx="7548840" cy="283284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Designed to reduce latency and reduce backhaul to data centers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Able to use low cost devices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Work in conjunction with data centers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Problems with reliability and availability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70"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 Cloudlet</a:t>
            </a:r>
            <a:endParaRPr b="0" lang="en-US" sz="2000" spc="-1" strike="noStrike">
              <a:latin typeface="Arial"/>
            </a:endParaRPr>
          </a:p>
        </p:txBody>
      </p:sp>
      <p:sp>
        <p:nvSpPr>
          <p:cNvPr id="71" name="CustomShape 2"/>
          <p:cNvSpPr/>
          <p:nvPr/>
        </p:nvSpPr>
        <p:spPr>
          <a:xfrm>
            <a:off x="796320" y="1163880"/>
            <a:ext cx="7548840" cy="283284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Similar to microcloud</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Extends infrastructure closer to the edge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For mobile computing</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Improve latency and QoS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Serve local traffic and reduce network load</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72"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 Ad Hoc Cloud </a:t>
            </a:r>
            <a:endParaRPr b="0" lang="en-US" sz="2000" spc="-1" strike="noStrike">
              <a:latin typeface="Arial"/>
            </a:endParaRPr>
          </a:p>
        </p:txBody>
      </p:sp>
      <p:sp>
        <p:nvSpPr>
          <p:cNvPr id="73" name="CustomShape 2"/>
          <p:cNvSpPr/>
          <p:nvPr/>
        </p:nvSpPr>
        <p:spPr>
          <a:xfrm>
            <a:off x="796320" y="1163880"/>
            <a:ext cx="7548840" cy="338220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Will be leveraged for microclouds and cloudlets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Been around for many years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Utilizes otherwise idle resources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Elastic compared to traditional computing</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Prevalence of mobile devices make this a possibility</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Inherently unreliable</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74"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 Heterogeneous Cloud</a:t>
            </a:r>
            <a:endParaRPr b="0" lang="en-US" sz="2000" spc="-1" strike="noStrike">
              <a:latin typeface="Arial"/>
            </a:endParaRPr>
          </a:p>
        </p:txBody>
      </p:sp>
      <p:sp>
        <p:nvSpPr>
          <p:cNvPr id="75" name="CustomShape 2"/>
          <p:cNvSpPr/>
          <p:nvPr/>
        </p:nvSpPr>
        <p:spPr>
          <a:xfrm>
            <a:off x="796320" y="1163880"/>
            <a:ext cx="7548840" cy="50266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Two different definitions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Use of multiple cloud providers</a:t>
            </a:r>
            <a:endParaRPr b="0" lang="en-US" sz="2400" spc="-1" strike="noStrike">
              <a:latin typeface="Arial"/>
            </a:endParaRPr>
          </a:p>
          <a:p>
            <a:pPr lvl="1" marL="432000" indent="-216000">
              <a:lnSpc>
                <a:spcPct val="150000"/>
              </a:lnSpc>
              <a:buClr>
                <a:srgbClr val="000000"/>
              </a:buClr>
              <a:buSzPct val="45000"/>
              <a:buFont typeface="Wingdings" charset="2"/>
              <a:buChar char=""/>
            </a:pPr>
            <a:r>
              <a:rPr b="0" i="1" lang="en-US" sz="2400" spc="-1" strike="noStrike">
                <a:solidFill>
                  <a:srgbClr val="000000"/>
                </a:solidFill>
                <a:latin typeface="PT Sans"/>
                <a:ea typeface="DejaVu Sans"/>
              </a:rPr>
              <a:t>Low level hardware variance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Super computers are more likely to be heterogeneous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Cloud data centers slowly adopting</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Not currently possible to program without knowing hardware being used</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Current applications can not be easily moved to heterogeneous cloud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76"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Outline</a:t>
            </a:r>
            <a:endParaRPr b="0" lang="en-US" sz="2000" spc="-1" strike="noStrike">
              <a:latin typeface="Arial"/>
            </a:endParaRPr>
          </a:p>
        </p:txBody>
      </p:sp>
      <p:sp>
        <p:nvSpPr>
          <p:cNvPr id="77" name="CustomShape 2"/>
          <p:cNvSpPr/>
          <p:nvPr/>
        </p:nvSpPr>
        <p:spPr>
          <a:xfrm>
            <a:off x="796320" y="1163880"/>
            <a:ext cx="7548840" cy="2284920"/>
          </a:xfrm>
          <a:prstGeom prst="rect">
            <a:avLst/>
          </a:prstGeom>
          <a:noFill/>
          <a:ln>
            <a:noFill/>
          </a:ln>
        </p:spPr>
        <p:style>
          <a:lnRef idx="0"/>
          <a:fillRef idx="0"/>
          <a:effectRef idx="0"/>
          <a:fontRef idx="minor"/>
        </p:style>
        <p:txBody>
          <a:bodyPr lIns="90000" rIns="90000" tIns="45000" bIns="45000">
            <a:spAutoFit/>
          </a:bodyPr>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Introduction</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Changing Infrastructure</a:t>
            </a:r>
            <a:endParaRPr b="0" lang="en-US" sz="2400" spc="-1" strike="noStrike">
              <a:latin typeface="Arial"/>
            </a:endParaRPr>
          </a:p>
          <a:p>
            <a:pPr marL="343080" indent="-340560">
              <a:lnSpc>
                <a:spcPct val="100000"/>
              </a:lnSpc>
              <a:buClr>
                <a:srgbClr val="000000"/>
              </a:buClr>
              <a:buFont typeface="Arial"/>
              <a:buChar char="•"/>
            </a:pPr>
            <a:r>
              <a:rPr b="1" lang="en-US" sz="2400" spc="-1" strike="noStrike">
                <a:solidFill>
                  <a:srgbClr val="000000"/>
                </a:solidFill>
                <a:latin typeface="PT Sans"/>
                <a:ea typeface="DejaVu Sans"/>
              </a:rPr>
              <a:t>Emerging Computing Architecture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Impact Areas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Directions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Critique </a:t>
            </a:r>
            <a:endParaRPr b="0" lang="en-US" sz="2400" spc="-1" strike="noStrike">
              <a:latin typeface="Arial"/>
            </a:endParaRPr>
          </a:p>
        </p:txBody>
      </p:sp>
      <p:pic>
        <p:nvPicPr>
          <p:cNvPr id="78" name="" descr=""/>
          <p:cNvPicPr/>
          <p:nvPr/>
        </p:nvPicPr>
        <p:blipFill>
          <a:blip r:embed="rId2"/>
          <a:stretch/>
        </p:blipFill>
        <p:spPr>
          <a:xfrm>
            <a:off x="708480" y="3931920"/>
            <a:ext cx="6698520" cy="244368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79"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a:t>
            </a:r>
            <a:endParaRPr b="0" lang="en-US" sz="2000" spc="-1" strike="noStrike">
              <a:latin typeface="Arial"/>
            </a:endParaRPr>
          </a:p>
        </p:txBody>
      </p:sp>
      <p:sp>
        <p:nvSpPr>
          <p:cNvPr id="80" name="CustomShape 2"/>
          <p:cNvSpPr/>
          <p:nvPr/>
        </p:nvSpPr>
        <p:spPr>
          <a:xfrm>
            <a:off x="796320" y="1163880"/>
            <a:ext cx="7548840" cy="447876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Current infrastructure</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End nodes utilize services on the cloud</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Business and database logic on the cloud</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Increasing number of devices in use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Centralized unable to solve all problems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Quality of Service (QoS) and Quality of Experience (QoE)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Expand toward user</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 name="CustomShape 1"/>
          <p:cNvSpPr/>
          <p:nvPr/>
        </p:nvSpPr>
        <p:spPr>
          <a:xfrm>
            <a:off x="0" y="408600"/>
            <a:ext cx="914184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a:t>
            </a:r>
            <a:endParaRPr b="0" lang="en-US" sz="2000" spc="-1" strike="noStrike">
              <a:latin typeface="Arial"/>
            </a:endParaRPr>
          </a:p>
        </p:txBody>
      </p:sp>
      <p:pic>
        <p:nvPicPr>
          <p:cNvPr id="82" name="" descr=""/>
          <p:cNvPicPr/>
          <p:nvPr/>
        </p:nvPicPr>
        <p:blipFill>
          <a:blip r:embed="rId1"/>
          <a:stretch/>
        </p:blipFill>
        <p:spPr>
          <a:xfrm>
            <a:off x="2160" y="1735920"/>
            <a:ext cx="9143640" cy="338328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83"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 Volunteer Computing</a:t>
            </a:r>
            <a:endParaRPr b="0" lang="en-US" sz="2000" spc="-1" strike="noStrike">
              <a:latin typeface="Arial"/>
            </a:endParaRPr>
          </a:p>
        </p:txBody>
      </p:sp>
      <p:sp>
        <p:nvSpPr>
          <p:cNvPr id="84" name="CustomShape 2"/>
          <p:cNvSpPr/>
          <p:nvPr/>
        </p:nvSpPr>
        <p:spPr>
          <a:xfrm>
            <a:off x="796320" y="1163880"/>
            <a:ext cx="7548840" cy="33814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Traditional service guarantees do not apply</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Crowd funding spare resources are volunteered</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Support scientific or societal goals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Usually heterogeneous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Need to simplify deployment</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Resolve privacy and security concerns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85"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 Fog and Mobile Edge Computing</a:t>
            </a:r>
            <a:endParaRPr b="0" lang="en-US" sz="2000" spc="-1" strike="noStrike">
              <a:latin typeface="Arial"/>
            </a:endParaRPr>
          </a:p>
        </p:txBody>
      </p:sp>
      <p:sp>
        <p:nvSpPr>
          <p:cNvPr id="86" name="CustomShape 2"/>
          <p:cNvSpPr/>
          <p:nvPr/>
        </p:nvSpPr>
        <p:spPr>
          <a:xfrm>
            <a:off x="796320" y="1163880"/>
            <a:ext cx="7548840" cy="33814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Leverage existing compute resources at edge</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Resource constrained</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Minimize latency and improve QoS/QoE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Advantageous to the realization of IoT potential</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Will not replace centralized cloud computing</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Helps with aggregation</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47"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Outline</a:t>
            </a:r>
            <a:endParaRPr b="0" lang="en-US" sz="2000" spc="-1" strike="noStrike">
              <a:latin typeface="Arial"/>
            </a:endParaRPr>
          </a:p>
        </p:txBody>
      </p:sp>
      <p:sp>
        <p:nvSpPr>
          <p:cNvPr id="48" name="CustomShape 2"/>
          <p:cNvSpPr/>
          <p:nvPr/>
        </p:nvSpPr>
        <p:spPr>
          <a:xfrm>
            <a:off x="796320" y="1163880"/>
            <a:ext cx="7548840" cy="2284920"/>
          </a:xfrm>
          <a:prstGeom prst="rect">
            <a:avLst/>
          </a:prstGeom>
          <a:noFill/>
          <a:ln>
            <a:noFill/>
          </a:ln>
        </p:spPr>
        <p:style>
          <a:lnRef idx="0"/>
          <a:fillRef idx="0"/>
          <a:effectRef idx="0"/>
          <a:fontRef idx="minor"/>
        </p:style>
        <p:txBody>
          <a:bodyPr lIns="90000" rIns="90000" tIns="45000" bIns="45000">
            <a:spAutoFit/>
          </a:bodyPr>
          <a:p>
            <a:pPr marL="343080" indent="-340560">
              <a:lnSpc>
                <a:spcPct val="100000"/>
              </a:lnSpc>
              <a:buClr>
                <a:srgbClr val="000000"/>
              </a:buClr>
              <a:buFont typeface="Arial"/>
              <a:buChar char="•"/>
            </a:pPr>
            <a:r>
              <a:rPr b="1" lang="en-US" sz="2400" spc="-1" strike="noStrike">
                <a:solidFill>
                  <a:srgbClr val="000000"/>
                </a:solidFill>
                <a:latin typeface="PT Sans"/>
                <a:ea typeface="DejaVu Sans"/>
              </a:rPr>
              <a:t>Introduction</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Changing Infrastructure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Emerging Computing Architecture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Avenues of Impact</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Future Research Directions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Critique </a:t>
            </a:r>
            <a:endParaRPr b="0" lang="en-US" sz="2400" spc="-1" strike="noStrike">
              <a:latin typeface="Arial"/>
            </a:endParaRPr>
          </a:p>
        </p:txBody>
      </p:sp>
      <p:pic>
        <p:nvPicPr>
          <p:cNvPr id="49" name="" descr=""/>
          <p:cNvPicPr/>
          <p:nvPr/>
        </p:nvPicPr>
        <p:blipFill>
          <a:blip r:embed="rId2"/>
          <a:stretch/>
        </p:blipFill>
        <p:spPr>
          <a:xfrm>
            <a:off x="708120" y="3931920"/>
            <a:ext cx="6698520" cy="244368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87"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 Mobile Edge Computing (MEC)</a:t>
            </a:r>
            <a:endParaRPr b="0" lang="en-US" sz="2000" spc="-1" strike="noStrike">
              <a:latin typeface="Arial"/>
            </a:endParaRPr>
          </a:p>
        </p:txBody>
      </p:sp>
      <p:sp>
        <p:nvSpPr>
          <p:cNvPr id="88" name="CustomShape 2"/>
          <p:cNvSpPr/>
          <p:nvPr/>
        </p:nvSpPr>
        <p:spPr>
          <a:xfrm>
            <a:off x="796320" y="1163880"/>
            <a:ext cx="7548840" cy="338220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Utilizes edge like fog</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Only uses mobile networks and not entire network</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Radio access network may be shared to reduce network congestion</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Possible uses to lower latency content delivery, data analytics and offloading, and improved response time</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89"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 Fog and Mobile Edge Computing</a:t>
            </a:r>
            <a:endParaRPr b="0" lang="en-US" sz="2000" spc="-1" strike="noStrike">
              <a:latin typeface="Arial"/>
            </a:endParaRPr>
          </a:p>
        </p:txBody>
      </p:sp>
      <p:sp>
        <p:nvSpPr>
          <p:cNvPr id="90" name="CustomShape 2"/>
          <p:cNvSpPr/>
          <p:nvPr/>
        </p:nvSpPr>
        <p:spPr>
          <a:xfrm>
            <a:off x="796320" y="1163880"/>
            <a:ext cx="7548840" cy="33814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Problems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Complex management</a:t>
            </a:r>
            <a:endParaRPr b="0" lang="en-US" sz="2400" spc="-1" strike="noStrike">
              <a:latin typeface="Arial"/>
            </a:endParaRPr>
          </a:p>
          <a:p>
            <a:pPr lvl="2" marL="648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Service agreements</a:t>
            </a:r>
            <a:endParaRPr b="0" lang="en-US" sz="2400" spc="-1" strike="noStrike">
              <a:latin typeface="Arial"/>
            </a:endParaRPr>
          </a:p>
          <a:p>
            <a:pPr lvl="2" marL="648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Responsibilities</a:t>
            </a:r>
            <a:endParaRPr b="0" lang="en-US" sz="2400" spc="-1" strike="noStrike">
              <a:latin typeface="Arial"/>
            </a:endParaRPr>
          </a:p>
          <a:p>
            <a:pPr lvl="2" marL="648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Platform control</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Security and privacy</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91"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 Serverless Computing</a:t>
            </a:r>
            <a:endParaRPr b="0" lang="en-US" sz="2000" spc="-1" strike="noStrike">
              <a:latin typeface="Arial"/>
            </a:endParaRPr>
          </a:p>
        </p:txBody>
      </p:sp>
      <p:sp>
        <p:nvSpPr>
          <p:cNvPr id="92" name="CustomShape 2"/>
          <p:cNvSpPr/>
          <p:nvPr/>
        </p:nvSpPr>
        <p:spPr>
          <a:xfrm>
            <a:off x="796320" y="1163880"/>
            <a:ext cx="7548840" cy="33814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Traditional cloud has applications hosted on VMs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Server owner pays for entire time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Not ideal to require provisioning and instead modular</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Instead charges for memory used when executed and number of request processed</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Not actually “Serverless”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93"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 Serverless Computing</a:t>
            </a:r>
            <a:endParaRPr b="0" lang="en-US" sz="2000" spc="-1" strike="noStrike">
              <a:latin typeface="Arial"/>
            </a:endParaRPr>
          </a:p>
        </p:txBody>
      </p:sp>
      <p:sp>
        <p:nvSpPr>
          <p:cNvPr id="94" name="CustomShape 2"/>
          <p:cNvSpPr/>
          <p:nvPr/>
        </p:nvSpPr>
        <p:spPr>
          <a:xfrm>
            <a:off x="796320" y="1163880"/>
            <a:ext cx="7548840" cy="447876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Server is not rented like a traditional type and instead abstracted away</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Application executed only when necessary</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Function-as-a-Service or event-based programming</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Traditional not ideal with number of new devices that are being added</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Requires a shift to modular programming</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Programming for high level abstraction</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95"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 Software-Defined Computing</a:t>
            </a:r>
            <a:endParaRPr b="0" lang="en-US" sz="2000" spc="-1" strike="noStrike">
              <a:latin typeface="Arial"/>
            </a:endParaRPr>
          </a:p>
        </p:txBody>
      </p:sp>
      <p:sp>
        <p:nvSpPr>
          <p:cNvPr id="96" name="CustomShape 2"/>
          <p:cNvSpPr/>
          <p:nvPr/>
        </p:nvSpPr>
        <p:spPr>
          <a:xfrm>
            <a:off x="796320" y="1163880"/>
            <a:ext cx="7548840" cy="338220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Rapid increase in number of devices is problematic for traditional cloud compute setups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Software Defined Networking (SDN)</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Supports dynamic architecture</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Allows programming of the control components of the network</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97"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Emerging Computing Architecture: Software-Defined Computing</a:t>
            </a:r>
            <a:endParaRPr b="0" lang="en-US" sz="2000" spc="-1" strike="noStrike">
              <a:latin typeface="Arial"/>
            </a:endParaRPr>
          </a:p>
        </p:txBody>
      </p:sp>
      <p:sp>
        <p:nvSpPr>
          <p:cNvPr id="98" name="CustomShape 2"/>
          <p:cNvSpPr/>
          <p:nvPr/>
        </p:nvSpPr>
        <p:spPr>
          <a:xfrm>
            <a:off x="796320" y="1163880"/>
            <a:ext cx="7707600" cy="502812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Challenges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Development of hybrid SDN</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Enhance end-to-end QoS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Interoperability with Information-Concentric-Networks (ICN)</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Facilitate network virtualization</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Software Defined Computing (SDC)</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Applied to compute, storage, and network of a data center</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99"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Outline</a:t>
            </a:r>
            <a:endParaRPr b="0" lang="en-US" sz="2000" spc="-1" strike="noStrike">
              <a:latin typeface="Arial"/>
            </a:endParaRPr>
          </a:p>
        </p:txBody>
      </p:sp>
      <p:sp>
        <p:nvSpPr>
          <p:cNvPr id="100" name="CustomShape 2"/>
          <p:cNvSpPr/>
          <p:nvPr/>
        </p:nvSpPr>
        <p:spPr>
          <a:xfrm>
            <a:off x="796320" y="1163880"/>
            <a:ext cx="7548840" cy="2284920"/>
          </a:xfrm>
          <a:prstGeom prst="rect">
            <a:avLst/>
          </a:prstGeom>
          <a:noFill/>
          <a:ln>
            <a:noFill/>
          </a:ln>
        </p:spPr>
        <p:style>
          <a:lnRef idx="0"/>
          <a:fillRef idx="0"/>
          <a:effectRef idx="0"/>
          <a:fontRef idx="minor"/>
        </p:style>
        <p:txBody>
          <a:bodyPr lIns="90000" rIns="90000" tIns="45000" bIns="45000">
            <a:spAutoFit/>
          </a:bodyPr>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Introduction</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Changing Infrastructure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Emerging Computing Architecture</a:t>
            </a:r>
            <a:endParaRPr b="0" lang="en-US" sz="2400" spc="-1" strike="noStrike">
              <a:latin typeface="Arial"/>
            </a:endParaRPr>
          </a:p>
          <a:p>
            <a:pPr marL="343080" indent="-340560">
              <a:lnSpc>
                <a:spcPct val="100000"/>
              </a:lnSpc>
              <a:buClr>
                <a:srgbClr val="000000"/>
              </a:buClr>
              <a:buFont typeface="Arial"/>
              <a:buChar char="•"/>
            </a:pPr>
            <a:r>
              <a:rPr b="1" lang="en-US" sz="2400" spc="-1" strike="noStrike">
                <a:solidFill>
                  <a:srgbClr val="000000"/>
                </a:solidFill>
                <a:latin typeface="PT Sans"/>
                <a:ea typeface="DejaVu Sans"/>
              </a:rPr>
              <a:t>Impact Areas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Directions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Critique </a:t>
            </a:r>
            <a:endParaRPr b="0" lang="en-US" sz="2400" spc="-1" strike="noStrike">
              <a:latin typeface="Arial"/>
            </a:endParaRPr>
          </a:p>
        </p:txBody>
      </p:sp>
      <p:pic>
        <p:nvPicPr>
          <p:cNvPr id="101" name="" descr=""/>
          <p:cNvPicPr/>
          <p:nvPr/>
        </p:nvPicPr>
        <p:blipFill>
          <a:blip r:embed="rId2"/>
          <a:stretch/>
        </p:blipFill>
        <p:spPr>
          <a:xfrm>
            <a:off x="708480" y="3931920"/>
            <a:ext cx="6698520" cy="244368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CustomShape 1"/>
          <p:cNvSpPr/>
          <p:nvPr/>
        </p:nvSpPr>
        <p:spPr>
          <a:xfrm>
            <a:off x="0" y="408600"/>
            <a:ext cx="914184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Impact Areas</a:t>
            </a:r>
            <a:endParaRPr b="0" lang="en-US" sz="2000" spc="-1" strike="noStrike">
              <a:latin typeface="Arial"/>
            </a:endParaRPr>
          </a:p>
        </p:txBody>
      </p:sp>
      <p:pic>
        <p:nvPicPr>
          <p:cNvPr id="103" name="" descr=""/>
          <p:cNvPicPr/>
          <p:nvPr/>
        </p:nvPicPr>
        <p:blipFill>
          <a:blip r:embed="rId1"/>
          <a:stretch/>
        </p:blipFill>
        <p:spPr>
          <a:xfrm>
            <a:off x="2160" y="1742760"/>
            <a:ext cx="9143640" cy="336960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04"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Impact Areas: Connecting People and Devices in the IoT</a:t>
            </a:r>
            <a:endParaRPr b="0" lang="en-US" sz="2000" spc="-1" strike="noStrike">
              <a:latin typeface="Arial"/>
            </a:endParaRPr>
          </a:p>
        </p:txBody>
      </p:sp>
      <p:sp>
        <p:nvSpPr>
          <p:cNvPr id="105" name="CustomShape 2"/>
          <p:cNvSpPr/>
          <p:nvPr/>
        </p:nvSpPr>
        <p:spPr>
          <a:xfrm>
            <a:off x="796320" y="1163880"/>
            <a:ext cx="7548840" cy="502740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Innovation required because of rapid increase in number of sensors and gadgets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Goal of IoT is to improve accuracy and efficiency with less human intervention</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Facilitate IoT with combination of cloud architectures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Need end-to-end security</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Protect against outside attacks but also malicious attacks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Require secure programming</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06"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Impact Areas: Big Data Computing</a:t>
            </a:r>
            <a:endParaRPr b="0" lang="en-US" sz="2000" spc="-1" strike="noStrike">
              <a:latin typeface="Arial"/>
            </a:endParaRPr>
          </a:p>
        </p:txBody>
      </p:sp>
      <p:sp>
        <p:nvSpPr>
          <p:cNvPr id="107" name="CustomShape 2"/>
          <p:cNvSpPr/>
          <p:nvPr/>
        </p:nvSpPr>
        <p:spPr>
          <a:xfrm>
            <a:off x="796320" y="1163880"/>
            <a:ext cx="7548840" cy="44794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More efficient often to process closer to source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Challenges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Low effort use of heterogeneous architecture </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Need to be able to scale</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Need software for end-to-end processing</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Mainly unstructured compared to structured</a:t>
            </a:r>
            <a:endParaRPr b="0" lang="en-US" sz="2400" spc="-1" strike="noStrike">
              <a:latin typeface="Arial"/>
            </a:endParaRPr>
          </a:p>
          <a:p>
            <a:pPr lvl="2" marL="648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Convert to structured then to knowledge</a:t>
            </a:r>
            <a:endParaRPr b="0" lang="en-US" sz="2400" spc="-1" strike="noStrike">
              <a:latin typeface="Arial"/>
            </a:endParaRPr>
          </a:p>
          <a:p>
            <a:pPr lvl="3" marL="864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Data-to-network-to-knowledge (D2N2K)</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50"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Introduction</a:t>
            </a:r>
            <a:endParaRPr b="0" lang="en-US" sz="2000" spc="-1" strike="noStrike">
              <a:latin typeface="Arial"/>
            </a:endParaRPr>
          </a:p>
        </p:txBody>
      </p:sp>
      <p:sp>
        <p:nvSpPr>
          <p:cNvPr id="51" name="CustomShape 2"/>
          <p:cNvSpPr/>
          <p:nvPr/>
        </p:nvSpPr>
        <p:spPr>
          <a:xfrm>
            <a:off x="796320" y="1163880"/>
            <a:ext cx="7548840" cy="2284920"/>
          </a:xfrm>
          <a:prstGeom prst="rect">
            <a:avLst/>
          </a:prstGeom>
          <a:noFill/>
          <a:ln>
            <a:noFill/>
          </a:ln>
        </p:spPr>
        <p:style>
          <a:lnRef idx="0"/>
          <a:fillRef idx="0"/>
          <a:effectRef idx="0"/>
          <a:fontRef idx="minor"/>
        </p:style>
        <p:txBody>
          <a:bodyPr lIns="90000" rIns="90000" tIns="45000" bIns="45000">
            <a:spAutoFit/>
          </a:bodyPr>
          <a:p>
            <a:pPr marL="343080" indent="-340560">
              <a:lnSpc>
                <a:spcPct val="200000"/>
              </a:lnSpc>
              <a:buClr>
                <a:srgbClr val="000000"/>
              </a:buClr>
              <a:buFont typeface="Arial"/>
              <a:buChar char="•"/>
            </a:pPr>
            <a:r>
              <a:rPr b="0" lang="en-US" sz="2400" spc="-1" strike="noStrike">
                <a:solidFill>
                  <a:srgbClr val="000000"/>
                </a:solidFill>
                <a:latin typeface="PT Sans"/>
                <a:ea typeface="DejaVu Sans"/>
              </a:rPr>
              <a:t>How the roles of cloud computing are changing</a:t>
            </a:r>
            <a:endParaRPr b="0" lang="en-US" sz="2400" spc="-1" strike="noStrike">
              <a:latin typeface="Arial"/>
            </a:endParaRPr>
          </a:p>
          <a:p>
            <a:pPr marL="343080" indent="-340560">
              <a:lnSpc>
                <a:spcPct val="200000"/>
              </a:lnSpc>
              <a:buClr>
                <a:srgbClr val="000000"/>
              </a:buClr>
              <a:buFont typeface="Arial"/>
              <a:buChar char="•"/>
            </a:pPr>
            <a:r>
              <a:rPr b="0" lang="en-US" sz="2400" spc="-1" strike="noStrike">
                <a:solidFill>
                  <a:srgbClr val="000000"/>
                </a:solidFill>
                <a:latin typeface="PT Sans"/>
                <a:ea typeface="DejaVu Sans"/>
              </a:rPr>
              <a:t>Trend toward heterogeneous resources</a:t>
            </a:r>
            <a:endParaRPr b="0" lang="en-US" sz="2400" spc="-1" strike="noStrike">
              <a:latin typeface="Arial"/>
            </a:endParaRPr>
          </a:p>
          <a:p>
            <a:pPr>
              <a:lnSpc>
                <a:spcPct val="200000"/>
              </a:lnSpc>
            </a:pPr>
            <a:endParaRPr b="0" lang="en-US" sz="2400" spc="-1" strike="noStrike">
              <a:latin typeface="Arial"/>
            </a:endParaRPr>
          </a:p>
        </p:txBody>
      </p:sp>
      <p:pic>
        <p:nvPicPr>
          <p:cNvPr id="52" name="" descr=""/>
          <p:cNvPicPr/>
          <p:nvPr/>
        </p:nvPicPr>
        <p:blipFill>
          <a:blip r:embed="rId2"/>
          <a:stretch/>
        </p:blipFill>
        <p:spPr>
          <a:xfrm>
            <a:off x="708480" y="3931920"/>
            <a:ext cx="6698520" cy="244368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08"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Impact Areas: Service Space</a:t>
            </a:r>
            <a:endParaRPr b="0" lang="en-US" sz="2000" spc="-1" strike="noStrike">
              <a:latin typeface="Arial"/>
            </a:endParaRPr>
          </a:p>
        </p:txBody>
      </p:sp>
      <p:sp>
        <p:nvSpPr>
          <p:cNvPr id="109" name="CustomShape 2"/>
          <p:cNvSpPr/>
          <p:nvPr/>
        </p:nvSpPr>
        <p:spPr>
          <a:xfrm>
            <a:off x="796320" y="1163880"/>
            <a:ext cx="7548840" cy="502740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Traditionally service space is an abstraction of infrastructure, platform, and software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Acceleration-as-a-Service (AaaS)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GPU (CUDA or OpenGL), FPGA, ASIC</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Container-as-a-Service (CaaS)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Needed for ad hoc and microclouds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Alternative visualization</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Function-as-a-Service (FaaS)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Execute functions only when initiated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10"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Impact Areas: Self-Learning Systems</a:t>
            </a:r>
            <a:endParaRPr b="0" lang="en-US" sz="2000" spc="-1" strike="noStrike">
              <a:latin typeface="Arial"/>
            </a:endParaRPr>
          </a:p>
        </p:txBody>
      </p:sp>
      <p:sp>
        <p:nvSpPr>
          <p:cNvPr id="111" name="CustomShape 2"/>
          <p:cNvSpPr/>
          <p:nvPr/>
        </p:nvSpPr>
        <p:spPr>
          <a:xfrm>
            <a:off x="796320" y="1163880"/>
            <a:ext cx="7548840" cy="33814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Using deep learning</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Process photos, audio, and videos uploaded to cloud</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Traditional machine learning restricted to large computation clusters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New APIs and libraries cost less when used with accelerators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12"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Outline</a:t>
            </a:r>
            <a:endParaRPr b="0" lang="en-US" sz="2000" spc="-1" strike="noStrike">
              <a:latin typeface="Arial"/>
            </a:endParaRPr>
          </a:p>
        </p:txBody>
      </p:sp>
      <p:sp>
        <p:nvSpPr>
          <p:cNvPr id="113" name="CustomShape 2"/>
          <p:cNvSpPr/>
          <p:nvPr/>
        </p:nvSpPr>
        <p:spPr>
          <a:xfrm>
            <a:off x="796320" y="1163880"/>
            <a:ext cx="7548840" cy="2284920"/>
          </a:xfrm>
          <a:prstGeom prst="rect">
            <a:avLst/>
          </a:prstGeom>
          <a:noFill/>
          <a:ln>
            <a:noFill/>
          </a:ln>
        </p:spPr>
        <p:style>
          <a:lnRef idx="0"/>
          <a:fillRef idx="0"/>
          <a:effectRef idx="0"/>
          <a:fontRef idx="minor"/>
        </p:style>
        <p:txBody>
          <a:bodyPr lIns="90000" rIns="90000" tIns="45000" bIns="45000">
            <a:spAutoFit/>
          </a:bodyPr>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Introduction</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Changing Infrastructure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Emerging Computing Architecture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Impact Areas</a:t>
            </a:r>
            <a:endParaRPr b="0" lang="en-US" sz="2400" spc="-1" strike="noStrike">
              <a:latin typeface="Arial"/>
            </a:endParaRPr>
          </a:p>
          <a:p>
            <a:pPr marL="343080" indent="-340560">
              <a:lnSpc>
                <a:spcPct val="100000"/>
              </a:lnSpc>
              <a:buClr>
                <a:srgbClr val="000000"/>
              </a:buClr>
              <a:buFont typeface="Arial"/>
              <a:buChar char="•"/>
            </a:pPr>
            <a:r>
              <a:rPr b="1" lang="en-US" sz="2400" spc="-1" strike="noStrike">
                <a:solidFill>
                  <a:srgbClr val="000000"/>
                </a:solidFill>
                <a:latin typeface="PT Sans"/>
                <a:ea typeface="DejaVu Sans"/>
              </a:rPr>
              <a:t>Future Directions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Critique </a:t>
            </a:r>
            <a:endParaRPr b="0" lang="en-US" sz="2400" spc="-1" strike="noStrike">
              <a:latin typeface="Arial"/>
            </a:endParaRPr>
          </a:p>
        </p:txBody>
      </p:sp>
      <p:pic>
        <p:nvPicPr>
          <p:cNvPr id="114" name="" descr=""/>
          <p:cNvPicPr/>
          <p:nvPr/>
        </p:nvPicPr>
        <p:blipFill>
          <a:blip r:embed="rId2"/>
          <a:stretch/>
        </p:blipFill>
        <p:spPr>
          <a:xfrm>
            <a:off x="708480" y="3931920"/>
            <a:ext cx="6698520" cy="244368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15"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Future Directions</a:t>
            </a:r>
            <a:endParaRPr b="0" lang="en-US" sz="2000" spc="-1" strike="noStrike">
              <a:latin typeface="Arial"/>
            </a:endParaRPr>
          </a:p>
        </p:txBody>
      </p:sp>
      <p:sp>
        <p:nvSpPr>
          <p:cNvPr id="116" name="CustomShape 2"/>
          <p:cNvSpPr/>
          <p:nvPr/>
        </p:nvSpPr>
        <p:spPr>
          <a:xfrm>
            <a:off x="796320" y="1163880"/>
            <a:ext cx="7548840" cy="33814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Enhanced Security</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Design applications for upcoming technologies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Develop marketplace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Easier management strategies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Reliability of cloud systems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Ensure sustainable infrastructure </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17"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Outline</a:t>
            </a:r>
            <a:endParaRPr b="0" lang="en-US" sz="2000" spc="-1" strike="noStrike">
              <a:latin typeface="Arial"/>
            </a:endParaRPr>
          </a:p>
        </p:txBody>
      </p:sp>
      <p:sp>
        <p:nvSpPr>
          <p:cNvPr id="118" name="CustomShape 2"/>
          <p:cNvSpPr/>
          <p:nvPr/>
        </p:nvSpPr>
        <p:spPr>
          <a:xfrm>
            <a:off x="796320" y="1163880"/>
            <a:ext cx="7548840" cy="2284920"/>
          </a:xfrm>
          <a:prstGeom prst="rect">
            <a:avLst/>
          </a:prstGeom>
          <a:noFill/>
          <a:ln>
            <a:noFill/>
          </a:ln>
        </p:spPr>
        <p:style>
          <a:lnRef idx="0"/>
          <a:fillRef idx="0"/>
          <a:effectRef idx="0"/>
          <a:fontRef idx="minor"/>
        </p:style>
        <p:txBody>
          <a:bodyPr lIns="90000" rIns="90000" tIns="45000" bIns="45000">
            <a:spAutoFit/>
          </a:bodyPr>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Introduction</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Changing Infrastructure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Emerging Computing Architecture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Impact Areas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Future Directions</a:t>
            </a:r>
            <a:endParaRPr b="0" lang="en-US" sz="2400" spc="-1" strike="noStrike">
              <a:latin typeface="Arial"/>
            </a:endParaRPr>
          </a:p>
          <a:p>
            <a:pPr marL="343080" indent="-340560">
              <a:lnSpc>
                <a:spcPct val="100000"/>
              </a:lnSpc>
              <a:buClr>
                <a:srgbClr val="000000"/>
              </a:buClr>
              <a:buFont typeface="Arial"/>
              <a:buChar char="•"/>
            </a:pPr>
            <a:r>
              <a:rPr b="1" lang="en-US" sz="2400" spc="-1" strike="noStrike">
                <a:solidFill>
                  <a:srgbClr val="000000"/>
                </a:solidFill>
                <a:latin typeface="PT Sans"/>
                <a:ea typeface="DejaVu Sans"/>
              </a:rPr>
              <a:t>Critique</a:t>
            </a:r>
            <a:r>
              <a:rPr b="0" lang="en-US" sz="2400" spc="-1" strike="noStrike">
                <a:solidFill>
                  <a:srgbClr val="000000"/>
                </a:solidFill>
                <a:latin typeface="PT Sans"/>
                <a:ea typeface="DejaVu Sans"/>
              </a:rPr>
              <a:t> </a:t>
            </a:r>
            <a:endParaRPr b="0" lang="en-US" sz="2400" spc="-1" strike="noStrike">
              <a:latin typeface="Arial"/>
            </a:endParaRPr>
          </a:p>
        </p:txBody>
      </p:sp>
      <p:pic>
        <p:nvPicPr>
          <p:cNvPr id="119" name="" descr=""/>
          <p:cNvPicPr/>
          <p:nvPr/>
        </p:nvPicPr>
        <p:blipFill>
          <a:blip r:embed="rId2"/>
          <a:stretch/>
        </p:blipFill>
        <p:spPr>
          <a:xfrm>
            <a:off x="708480" y="3931920"/>
            <a:ext cx="6698520" cy="244368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0" y="408600"/>
            <a:ext cx="914184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Critique</a:t>
            </a:r>
            <a:endParaRPr b="0" lang="en-US" sz="2000" spc="-1" strike="noStrike">
              <a:latin typeface="Arial"/>
            </a:endParaRPr>
          </a:p>
        </p:txBody>
      </p:sp>
      <p:sp>
        <p:nvSpPr>
          <p:cNvPr id="121" name="CustomShape 2"/>
          <p:cNvSpPr/>
          <p:nvPr/>
        </p:nvSpPr>
        <p:spPr>
          <a:xfrm>
            <a:off x="796320" y="1163880"/>
            <a:ext cx="7549200" cy="4478760"/>
          </a:xfrm>
          <a:prstGeom prst="rect">
            <a:avLst/>
          </a:prstGeom>
          <a:noFill/>
          <a:ln>
            <a:noFill/>
          </a:ln>
        </p:spPr>
        <p:style>
          <a:lnRef idx="0"/>
          <a:fillRef idx="0"/>
          <a:effectRef idx="0"/>
          <a:fontRef idx="minor"/>
        </p:style>
        <p:txBody>
          <a:bodyPr lIns="90000" rIns="90000" tIns="45000" bIns="45000">
            <a:spAutoFit/>
          </a:bodyPr>
          <a:p>
            <a:pPr marL="343080" indent="-340920">
              <a:lnSpc>
                <a:spcPct val="100000"/>
              </a:lnSpc>
              <a:buClr>
                <a:srgbClr val="000000"/>
              </a:buClr>
              <a:buFont typeface="Arial"/>
              <a:buChar char="•"/>
            </a:pPr>
            <a:r>
              <a:rPr b="0" lang="en-US" sz="2400" spc="-1" strike="noStrike">
                <a:solidFill>
                  <a:srgbClr val="000000"/>
                </a:solidFill>
                <a:latin typeface="PT Sans"/>
                <a:ea typeface="DejaVu Sans"/>
              </a:rPr>
              <a:t>The main sections were clear what was going to be discussed</a:t>
            </a:r>
            <a:endParaRPr b="0" lang="en-US" sz="2400" spc="-1" strike="noStrike">
              <a:latin typeface="Arial"/>
            </a:endParaRPr>
          </a:p>
          <a:p>
            <a:pPr marL="343080" indent="-340920">
              <a:lnSpc>
                <a:spcPct val="100000"/>
              </a:lnSpc>
              <a:buClr>
                <a:srgbClr val="000000"/>
              </a:buClr>
              <a:buFont typeface="Arial"/>
              <a:buChar char="•"/>
            </a:pPr>
            <a:r>
              <a:rPr b="0" lang="en-US" sz="2400" spc="-1" strike="noStrike">
                <a:solidFill>
                  <a:srgbClr val="000000"/>
                </a:solidFill>
                <a:latin typeface="PT Sans"/>
                <a:ea typeface="DejaVu Sans"/>
              </a:rPr>
              <a:t>Language choice on some sentences could be improved for easier reading</a:t>
            </a:r>
            <a:endParaRPr b="0" lang="en-US" sz="2400" spc="-1" strike="noStrike">
              <a:latin typeface="Arial"/>
            </a:endParaRPr>
          </a:p>
          <a:p>
            <a:pPr marL="343080" indent="-340920">
              <a:lnSpc>
                <a:spcPct val="100000"/>
              </a:lnSpc>
              <a:buClr>
                <a:srgbClr val="000000"/>
              </a:buClr>
              <a:buFont typeface="Arial"/>
              <a:buChar char="•"/>
            </a:pPr>
            <a:r>
              <a:rPr b="0" lang="en-US" sz="2400" spc="-1" strike="noStrike">
                <a:solidFill>
                  <a:srgbClr val="000000"/>
                </a:solidFill>
                <a:latin typeface="PT Sans"/>
                <a:ea typeface="DejaVu Sans"/>
              </a:rPr>
              <a:t>Mentions problems but doesn’t work toward a solution</a:t>
            </a:r>
            <a:endParaRPr b="0" lang="en-US" sz="2400" spc="-1" strike="noStrike">
              <a:latin typeface="Arial"/>
            </a:endParaRPr>
          </a:p>
          <a:p>
            <a:pPr marL="343080" indent="-340920">
              <a:lnSpc>
                <a:spcPct val="100000"/>
              </a:lnSpc>
              <a:buClr>
                <a:srgbClr val="000000"/>
              </a:buClr>
              <a:buFont typeface="Arial"/>
              <a:buChar char="•"/>
            </a:pPr>
            <a:r>
              <a:rPr b="0" lang="en-US" sz="2400" spc="-1" strike="noStrike">
                <a:solidFill>
                  <a:srgbClr val="000000"/>
                </a:solidFill>
                <a:latin typeface="PT Sans"/>
                <a:ea typeface="DejaVu Sans"/>
              </a:rPr>
              <a:t>Should have constrained the paper to either changing infrastructures, emerging architectures, or impact areas</a:t>
            </a:r>
            <a:endParaRPr b="0" lang="en-US" sz="2400" spc="-1" strike="noStrike">
              <a:latin typeface="Arial"/>
            </a:endParaRPr>
          </a:p>
          <a:p>
            <a:pPr marL="343080" indent="-340920">
              <a:lnSpc>
                <a:spcPct val="100000"/>
              </a:lnSpc>
              <a:buClr>
                <a:srgbClr val="000000"/>
              </a:buClr>
              <a:buFont typeface="Arial"/>
              <a:buChar char="•"/>
            </a:pPr>
            <a:r>
              <a:rPr b="0" lang="en-US" sz="2400" spc="-1" strike="noStrike">
                <a:solidFill>
                  <a:srgbClr val="000000"/>
                </a:solidFill>
                <a:latin typeface="PT Sans"/>
                <a:ea typeface="DejaVu Sans"/>
              </a:rPr>
              <a:t>Some sub sections should have been broken up</a:t>
            </a:r>
            <a:endParaRPr b="0" lang="en-US" sz="2400" spc="-1" strike="noStrike">
              <a:latin typeface="Arial"/>
            </a:endParaRPr>
          </a:p>
          <a:p>
            <a:pPr marL="343080" indent="-340920">
              <a:lnSpc>
                <a:spcPct val="100000"/>
              </a:lnSpc>
              <a:buClr>
                <a:srgbClr val="000000"/>
              </a:buClr>
              <a:buFont typeface="Arial"/>
              <a:buChar char="•"/>
            </a:pPr>
            <a:r>
              <a:rPr b="0" lang="en-US" sz="2400" spc="-1" strike="noStrike">
                <a:solidFill>
                  <a:srgbClr val="000000"/>
                </a:solidFill>
                <a:latin typeface="PT Sans"/>
                <a:ea typeface="DejaVu Sans"/>
              </a:rPr>
              <a:t>Overall this paper was a thorough investigation of the field</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0" y="408600"/>
            <a:ext cx="914184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Reference</a:t>
            </a:r>
            <a:endParaRPr b="0" lang="en-US" sz="2000" spc="-1" strike="noStrike">
              <a:latin typeface="Arial"/>
            </a:endParaRPr>
          </a:p>
        </p:txBody>
      </p:sp>
      <p:sp>
        <p:nvSpPr>
          <p:cNvPr id="123" name="CustomShape 2"/>
          <p:cNvSpPr/>
          <p:nvPr/>
        </p:nvSpPr>
        <p:spPr>
          <a:xfrm>
            <a:off x="796320" y="1163880"/>
            <a:ext cx="7549200" cy="913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PT Sans"/>
                <a:ea typeface="DejaVu Sans"/>
              </a:rPr>
              <a:t>Varghese, Blesson, and Rajkumar Buyya. “Next Generation Cloud Computing: New Trends and Research Directions.” Future Generation Computer Systems, vol. 79, 2018, pp. 849–861., doi:10.1016/j.future.2017.09.020.</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53"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Outline</a:t>
            </a:r>
            <a:endParaRPr b="0" lang="en-US" sz="2000" spc="-1" strike="noStrike">
              <a:latin typeface="Arial"/>
            </a:endParaRPr>
          </a:p>
        </p:txBody>
      </p:sp>
      <p:sp>
        <p:nvSpPr>
          <p:cNvPr id="54" name="CustomShape 2"/>
          <p:cNvSpPr/>
          <p:nvPr/>
        </p:nvSpPr>
        <p:spPr>
          <a:xfrm>
            <a:off x="796320" y="1163880"/>
            <a:ext cx="7548840" cy="2284920"/>
          </a:xfrm>
          <a:prstGeom prst="rect">
            <a:avLst/>
          </a:prstGeom>
          <a:noFill/>
          <a:ln>
            <a:noFill/>
          </a:ln>
        </p:spPr>
        <p:style>
          <a:lnRef idx="0"/>
          <a:fillRef idx="0"/>
          <a:effectRef idx="0"/>
          <a:fontRef idx="minor"/>
        </p:style>
        <p:txBody>
          <a:bodyPr lIns="90000" rIns="90000" tIns="45000" bIns="45000">
            <a:spAutoFit/>
          </a:bodyPr>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Introduction</a:t>
            </a:r>
            <a:endParaRPr b="0" lang="en-US" sz="2400" spc="-1" strike="noStrike">
              <a:latin typeface="Arial"/>
            </a:endParaRPr>
          </a:p>
          <a:p>
            <a:pPr marL="343080" indent="-340560">
              <a:lnSpc>
                <a:spcPct val="100000"/>
              </a:lnSpc>
              <a:buClr>
                <a:srgbClr val="000000"/>
              </a:buClr>
              <a:buFont typeface="Arial"/>
              <a:buChar char="•"/>
            </a:pPr>
            <a:r>
              <a:rPr b="1" lang="en-US" sz="2400" spc="-1" strike="noStrike">
                <a:solidFill>
                  <a:srgbClr val="000000"/>
                </a:solidFill>
                <a:latin typeface="PT Sans"/>
                <a:ea typeface="DejaVu Sans"/>
              </a:rPr>
              <a:t>Changing Infrastructure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Emerging Computing Architecture</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Impact Areas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Directions</a:t>
            </a:r>
            <a:endParaRPr b="0" lang="en-US" sz="2400" spc="-1" strike="noStrike">
              <a:latin typeface="Arial"/>
            </a:endParaRPr>
          </a:p>
          <a:p>
            <a:pPr marL="343080" indent="-340560">
              <a:lnSpc>
                <a:spcPct val="100000"/>
              </a:lnSpc>
              <a:buClr>
                <a:srgbClr val="000000"/>
              </a:buClr>
              <a:buFont typeface="Arial"/>
              <a:buChar char="•"/>
            </a:pPr>
            <a:r>
              <a:rPr b="0" lang="en-US" sz="2400" spc="-1" strike="noStrike">
                <a:solidFill>
                  <a:srgbClr val="000000"/>
                </a:solidFill>
                <a:latin typeface="PT Sans"/>
                <a:ea typeface="DejaVu Sans"/>
              </a:rPr>
              <a:t>Critique </a:t>
            </a:r>
            <a:endParaRPr b="0" lang="en-US" sz="2400" spc="-1" strike="noStrike">
              <a:latin typeface="Arial"/>
            </a:endParaRPr>
          </a:p>
        </p:txBody>
      </p:sp>
      <p:pic>
        <p:nvPicPr>
          <p:cNvPr id="55" name="" descr=""/>
          <p:cNvPicPr/>
          <p:nvPr/>
        </p:nvPicPr>
        <p:blipFill>
          <a:blip r:embed="rId2"/>
          <a:stretch/>
        </p:blipFill>
        <p:spPr>
          <a:xfrm>
            <a:off x="708480" y="3931920"/>
            <a:ext cx="6698520" cy="244368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56"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a:t>
            </a:r>
            <a:endParaRPr b="0" lang="en-US" sz="2000" spc="-1" strike="noStrike">
              <a:latin typeface="Arial"/>
            </a:endParaRPr>
          </a:p>
        </p:txBody>
      </p:sp>
      <p:sp>
        <p:nvSpPr>
          <p:cNvPr id="57" name="CustomShape 2"/>
          <p:cNvSpPr/>
          <p:nvPr/>
        </p:nvSpPr>
        <p:spPr>
          <a:xfrm>
            <a:off x="796320" y="1163880"/>
            <a:ext cx="7548840" cy="338220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Current infrastructure</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Single Provider</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Data Centers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Centralized</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Privacy and Security</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Require mitigating</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CustomShape 1"/>
          <p:cNvSpPr/>
          <p:nvPr/>
        </p:nvSpPr>
        <p:spPr>
          <a:xfrm>
            <a:off x="0" y="408600"/>
            <a:ext cx="914184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a:t>
            </a:r>
            <a:endParaRPr b="0" lang="en-US" sz="2000" spc="-1" strike="noStrike">
              <a:latin typeface="Arial"/>
            </a:endParaRPr>
          </a:p>
        </p:txBody>
      </p:sp>
      <p:pic>
        <p:nvPicPr>
          <p:cNvPr id="59" name="" descr=""/>
          <p:cNvPicPr/>
          <p:nvPr/>
        </p:nvPicPr>
        <p:blipFill>
          <a:blip r:embed="rId1"/>
          <a:stretch/>
        </p:blipFill>
        <p:spPr>
          <a:xfrm>
            <a:off x="2160" y="1763640"/>
            <a:ext cx="9143640" cy="332748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60"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 Multi-Cloud</a:t>
            </a:r>
            <a:endParaRPr b="0" lang="en-US" sz="2000" spc="-1" strike="noStrike">
              <a:latin typeface="Arial"/>
            </a:endParaRPr>
          </a:p>
        </p:txBody>
      </p:sp>
      <p:sp>
        <p:nvSpPr>
          <p:cNvPr id="61" name="CustomShape 2"/>
          <p:cNvSpPr/>
          <p:nvPr/>
        </p:nvSpPr>
        <p:spPr>
          <a:xfrm>
            <a:off x="796320" y="1163880"/>
            <a:ext cx="7548840" cy="447876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Traditionally only different data centers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Applications are spread across multiple clouds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Many difficulties of using multiple providers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Consistency</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Billing</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Ease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Potential Solutions</a:t>
            </a:r>
            <a:endParaRPr b="0" lang="en-US" sz="2400" spc="-1" strike="noStrike">
              <a:latin typeface="Arial"/>
            </a:endParaRPr>
          </a:p>
          <a:p>
            <a:pPr lvl="1" marL="432000" indent="-216000">
              <a:lnSpc>
                <a:spcPct val="150000"/>
              </a:lnSpc>
              <a:buClr>
                <a:srgbClr val="000000"/>
              </a:buClr>
              <a:buSzPct val="45000"/>
              <a:buFont typeface="Wingdings" charset="2"/>
              <a:buChar char=""/>
            </a:pPr>
            <a:r>
              <a:rPr b="0" lang="en-US" sz="2400" spc="-1" strike="noStrike">
                <a:solidFill>
                  <a:srgbClr val="000000"/>
                </a:solidFill>
                <a:latin typeface="PT Sans"/>
                <a:ea typeface="DejaVu Sans"/>
              </a:rPr>
              <a:t>APIs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62"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 Hybrid Cloud</a:t>
            </a:r>
            <a:endParaRPr b="0" lang="en-US" sz="2000" spc="-1" strike="noStrike">
              <a:latin typeface="Arial"/>
            </a:endParaRPr>
          </a:p>
        </p:txBody>
      </p:sp>
      <p:sp>
        <p:nvSpPr>
          <p:cNvPr id="63" name="CustomShape 2"/>
          <p:cNvSpPr/>
          <p:nvPr/>
        </p:nvSpPr>
        <p:spPr>
          <a:xfrm>
            <a:off x="796320" y="1163880"/>
            <a:ext cx="7548840" cy="338148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Type of Multi-Cloud</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Combination of private and public cloud/infrastructure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Great for busty demands or predictable demands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Beneficial for handling sensitive data</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Network infrastructure problems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64" name="CustomShape 1"/>
          <p:cNvSpPr/>
          <p:nvPr/>
        </p:nvSpPr>
        <p:spPr>
          <a:xfrm>
            <a:off x="0" y="408600"/>
            <a:ext cx="9141480" cy="3945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000" spc="-1" strike="noStrike">
                <a:solidFill>
                  <a:srgbClr val="000000"/>
                </a:solidFill>
                <a:latin typeface="PT Sans"/>
                <a:ea typeface="DejaVu Sans"/>
              </a:rPr>
              <a:t>Changing Infrastructure: Federated Cloud</a:t>
            </a:r>
            <a:endParaRPr b="0" lang="en-US" sz="2000" spc="-1" strike="noStrike">
              <a:latin typeface="Arial"/>
            </a:endParaRPr>
          </a:p>
        </p:txBody>
      </p:sp>
      <p:sp>
        <p:nvSpPr>
          <p:cNvPr id="65" name="CustomShape 2"/>
          <p:cNvSpPr/>
          <p:nvPr/>
        </p:nvSpPr>
        <p:spPr>
          <a:xfrm>
            <a:off x="796320" y="1163880"/>
            <a:ext cx="7548840" cy="3930120"/>
          </a:xfrm>
          <a:prstGeom prst="rect">
            <a:avLst/>
          </a:prstGeom>
          <a:noFill/>
          <a:ln>
            <a:noFill/>
          </a:ln>
        </p:spPr>
        <p:style>
          <a:lnRef idx="0"/>
          <a:fillRef idx="0"/>
          <a:effectRef idx="0"/>
          <a:fontRef idx="minor"/>
        </p:style>
        <p:txBody>
          <a:bodyPr lIns="90000" rIns="90000" tIns="45000" bIns="45000">
            <a:spAutoFit/>
          </a:bodyPr>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Type of Multi-Cloud</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Collaboration of different cloud providers under single pane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Makes applications inoperable and portable</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Ease of migration</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Popular with small providers</a:t>
            </a:r>
            <a:endParaRPr b="0" lang="en-US" sz="2400" spc="-1" strike="noStrike">
              <a:latin typeface="Arial"/>
            </a:endParaRPr>
          </a:p>
          <a:p>
            <a:pPr marL="343080" indent="-340560">
              <a:lnSpc>
                <a:spcPct val="150000"/>
              </a:lnSpc>
              <a:buClr>
                <a:srgbClr val="000000"/>
              </a:buClr>
              <a:buFont typeface="Arial"/>
              <a:buChar char="•"/>
            </a:pPr>
            <a:r>
              <a:rPr b="0" lang="en-US" sz="2400" spc="-1" strike="noStrike">
                <a:solidFill>
                  <a:srgbClr val="000000"/>
                </a:solidFill>
                <a:latin typeface="PT Sans"/>
                <a:ea typeface="DejaVu Sans"/>
              </a:rPr>
              <a:t>May include non traditional compute sources</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697</TotalTime>
  <Application>LibreOffice/6.2.8.2$Linux_X86_64 LibreOffice_project/20$Build-2</Application>
  <Words>1681</Words>
  <Paragraphs>149</Paragraphs>
  <Company>WDStone &amp; Associates</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2016-01-21T19:56:54Z</dcterms:created>
  <dc:creator>David Reddick</dc:creator>
  <dc:description/>
  <dc:language>en-US</dc:language>
  <cp:lastModifiedBy/>
  <dcterms:modified xsi:type="dcterms:W3CDTF">2020-04-14T16:37:44Z</dcterms:modified>
  <cp:revision>106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WDStone &amp; Associates</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0</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15</vt:i4>
  </property>
</Properties>
</file>