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542" r:id="rId2"/>
    <p:sldId id="1308" r:id="rId3"/>
    <p:sldId id="1337" r:id="rId4"/>
    <p:sldId id="1324" r:id="rId5"/>
    <p:sldId id="1243" r:id="rId6"/>
    <p:sldId id="1290" r:id="rId7"/>
    <p:sldId id="1291" r:id="rId8"/>
    <p:sldId id="1292" r:id="rId9"/>
    <p:sldId id="1293" r:id="rId10"/>
    <p:sldId id="1294" r:id="rId11"/>
    <p:sldId id="1300" r:id="rId12"/>
    <p:sldId id="1301" r:id="rId13"/>
    <p:sldId id="1302" r:id="rId14"/>
    <p:sldId id="1298" r:id="rId15"/>
    <p:sldId id="1257" r:id="rId16"/>
    <p:sldId id="1303" r:id="rId17"/>
    <p:sldId id="1305" r:id="rId18"/>
    <p:sldId id="1309" r:id="rId19"/>
    <p:sldId id="1323" r:id="rId20"/>
    <p:sldId id="1264" r:id="rId21"/>
    <p:sldId id="1330" r:id="rId22"/>
    <p:sldId id="1338" r:id="rId23"/>
    <p:sldId id="1339" r:id="rId24"/>
    <p:sldId id="1331" r:id="rId25"/>
    <p:sldId id="1332" r:id="rId26"/>
    <p:sldId id="1335" r:id="rId27"/>
    <p:sldId id="1313" r:id="rId28"/>
    <p:sldId id="1273" r:id="rId29"/>
    <p:sldId id="1274" r:id="rId30"/>
    <p:sldId id="1275" r:id="rId31"/>
    <p:sldId id="1276" r:id="rId32"/>
    <p:sldId id="1277" r:id="rId33"/>
    <p:sldId id="1278" r:id="rId34"/>
    <p:sldId id="1279" r:id="rId35"/>
    <p:sldId id="1280" r:id="rId36"/>
    <p:sldId id="1281" r:id="rId37"/>
    <p:sldId id="1282" r:id="rId38"/>
    <p:sldId id="1314" r:id="rId39"/>
    <p:sldId id="1322" r:id="rId40"/>
    <p:sldId id="1340" r:id="rId41"/>
    <p:sldId id="1341" r:id="rId42"/>
    <p:sldId id="1315" r:id="rId43"/>
    <p:sldId id="1316" r:id="rId44"/>
    <p:sldId id="1317" r:id="rId45"/>
    <p:sldId id="1318" r:id="rId46"/>
    <p:sldId id="1319" r:id="rId47"/>
    <p:sldId id="1320" r:id="rId48"/>
    <p:sldId id="1321" r:id="rId49"/>
    <p:sldId id="1336" r:id="rId50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6F5BD"/>
    <a:srgbClr val="D5F1CF"/>
    <a:srgbClr val="F1C7C7"/>
    <a:srgbClr val="E2AC00"/>
    <a:srgbClr val="A9E39D"/>
    <a:srgbClr val="FF9999"/>
    <a:srgbClr val="8C4040"/>
    <a:srgbClr val="5C5C9A"/>
    <a:srgbClr val="676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06" autoAdjust="0"/>
    <p:restoredTop sz="94649" autoAdjust="0"/>
  </p:normalViewPr>
  <p:slideViewPr>
    <p:cSldViewPr snapToObjects="1">
      <p:cViewPr varScale="1">
        <p:scale>
          <a:sx n="118" d="100"/>
          <a:sy n="118" d="100"/>
        </p:scale>
        <p:origin x="264" y="192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orei7mm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2-F948-B89E-B4C8F521FB9C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E2-F948-B89E-B4C8F521FB9C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E2-F948-B89E-B4C8F521FB9C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E2-F948-B89E-B4C8F521FB9C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E2-F948-B89E-B4C8F521FB9C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E2-F948-B89E-B4C8F521FB9C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E2-F948-B89E-B4C8F521FB9C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E2-F948-B89E-B4C8F521FB9C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E2-F948-B89E-B4C8F521FB9C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0E2-F948-B89E-B4C8F521FB9C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E2-F948-B89E-B4C8F521FB9C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0E2-F948-B89E-B4C8F521FB9C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0E2-F948-B89E-B4C8F521FB9C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0E2-F948-B89E-B4C8F521FB9C}"/>
            </c:ext>
          </c:extLst>
        </c:ser>
        <c:bandFmts/>
        <c:axId val="2106013720"/>
        <c:axId val="-2123485224"/>
        <c:axId val="-2123504792"/>
      </c:surface3DChart>
      <c:catAx>
        <c:axId val="2106013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485224"/>
        <c:crosses val="autoZero"/>
        <c:auto val="1"/>
        <c:lblAlgn val="ctr"/>
        <c:lblOffset val="100"/>
        <c:noMultiLvlLbl val="0"/>
      </c:catAx>
      <c:valAx>
        <c:axId val="-2123485224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2106013720"/>
        <c:crosses val="autoZero"/>
        <c:crossBetween val="midCat"/>
        <c:majorUnit val="2000"/>
        <c:minorUnit val="500"/>
      </c:valAx>
      <c:serAx>
        <c:axId val="-2123504792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485224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tar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data!$B$2:$B$15</c:f>
              <c:numCache>
                <c:formatCode>General</c:formatCode>
                <c:ptCount val="14"/>
                <c:pt idx="0">
                  <c:v>4.8</c:v>
                </c:pt>
                <c:pt idx="1">
                  <c:v>4.68</c:v>
                </c:pt>
                <c:pt idx="2">
                  <c:v>4.6499999999999977</c:v>
                </c:pt>
                <c:pt idx="3">
                  <c:v>4.8</c:v>
                </c:pt>
                <c:pt idx="4">
                  <c:v>6.84</c:v>
                </c:pt>
                <c:pt idx="5">
                  <c:v>15.03</c:v>
                </c:pt>
                <c:pt idx="6">
                  <c:v>22.78</c:v>
                </c:pt>
                <c:pt idx="7">
                  <c:v>29.39</c:v>
                </c:pt>
                <c:pt idx="8">
                  <c:v>40.39</c:v>
                </c:pt>
                <c:pt idx="9">
                  <c:v>57.06</c:v>
                </c:pt>
                <c:pt idx="10">
                  <c:v>60.54</c:v>
                </c:pt>
                <c:pt idx="11">
                  <c:v>63.33</c:v>
                </c:pt>
                <c:pt idx="12">
                  <c:v>65.61</c:v>
                </c:pt>
                <c:pt idx="13">
                  <c:v>67.489999999999995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8E-4D43-9DC7-B029ADE05220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data!$C$2:$C$15</c:f>
              <c:numCache>
                <c:formatCode>General</c:formatCode>
                <c:ptCount val="14"/>
                <c:pt idx="0">
                  <c:v>4.83</c:v>
                </c:pt>
                <c:pt idx="1">
                  <c:v>4.72</c:v>
                </c:pt>
                <c:pt idx="2">
                  <c:v>4.6399999999999997</c:v>
                </c:pt>
                <c:pt idx="3">
                  <c:v>4.6899999999999986</c:v>
                </c:pt>
                <c:pt idx="4">
                  <c:v>6.83</c:v>
                </c:pt>
                <c:pt idx="5">
                  <c:v>15.1</c:v>
                </c:pt>
                <c:pt idx="6">
                  <c:v>22.68</c:v>
                </c:pt>
                <c:pt idx="7">
                  <c:v>29.18</c:v>
                </c:pt>
                <c:pt idx="8">
                  <c:v>40.26</c:v>
                </c:pt>
                <c:pt idx="9">
                  <c:v>57.02</c:v>
                </c:pt>
                <c:pt idx="10">
                  <c:v>60.53</c:v>
                </c:pt>
                <c:pt idx="11">
                  <c:v>63.34</c:v>
                </c:pt>
                <c:pt idx="12">
                  <c:v>65.62</c:v>
                </c:pt>
                <c:pt idx="13">
                  <c:v>67.53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8E-4D43-9DC7-B029ADE05220}"/>
            </c:ext>
          </c:extLst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x"/>
            <c:size val="8"/>
            <c:spPr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data!$D$2:$D$15</c:f>
              <c:numCache>
                <c:formatCode>General</c:formatCode>
                <c:ptCount val="14"/>
                <c:pt idx="0">
                  <c:v>3.75</c:v>
                </c:pt>
                <c:pt idx="1">
                  <c:v>4.08</c:v>
                </c:pt>
                <c:pt idx="2">
                  <c:v>4.33</c:v>
                </c:pt>
                <c:pt idx="3">
                  <c:v>4.45</c:v>
                </c:pt>
                <c:pt idx="4">
                  <c:v>4.45</c:v>
                </c:pt>
                <c:pt idx="5">
                  <c:v>4.45</c:v>
                </c:pt>
                <c:pt idx="6">
                  <c:v>4.45</c:v>
                </c:pt>
                <c:pt idx="7">
                  <c:v>4.47</c:v>
                </c:pt>
                <c:pt idx="8">
                  <c:v>7.73</c:v>
                </c:pt>
                <c:pt idx="9">
                  <c:v>18.77</c:v>
                </c:pt>
                <c:pt idx="10">
                  <c:v>20.36</c:v>
                </c:pt>
                <c:pt idx="11">
                  <c:v>21.67</c:v>
                </c:pt>
                <c:pt idx="12">
                  <c:v>22.76</c:v>
                </c:pt>
                <c:pt idx="13">
                  <c:v>23.71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8E-4D43-9DC7-B029ADE05220}"/>
            </c:ext>
          </c:extLst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data!$E$2:$E$15</c:f>
              <c:numCache>
                <c:formatCode>General</c:formatCode>
                <c:ptCount val="14"/>
                <c:pt idx="0">
                  <c:v>3.93</c:v>
                </c:pt>
                <c:pt idx="1">
                  <c:v>4.1399999999999997</c:v>
                </c:pt>
                <c:pt idx="2">
                  <c:v>4.3599999999999977</c:v>
                </c:pt>
                <c:pt idx="3">
                  <c:v>4.47</c:v>
                </c:pt>
                <c:pt idx="4">
                  <c:v>4.5199999999999996</c:v>
                </c:pt>
                <c:pt idx="5">
                  <c:v>4.5599999999999996</c:v>
                </c:pt>
                <c:pt idx="6">
                  <c:v>4.57</c:v>
                </c:pt>
                <c:pt idx="7">
                  <c:v>4.5999999999999996</c:v>
                </c:pt>
                <c:pt idx="8">
                  <c:v>7.96</c:v>
                </c:pt>
                <c:pt idx="9">
                  <c:v>19.05</c:v>
                </c:pt>
                <c:pt idx="10">
                  <c:v>20.59</c:v>
                </c:pt>
                <c:pt idx="11">
                  <c:v>21.86</c:v>
                </c:pt>
                <c:pt idx="12">
                  <c:v>22.92</c:v>
                </c:pt>
                <c:pt idx="13">
                  <c:v>23.82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58E-4D43-9DC7-B029ADE05220}"/>
            </c:ext>
          </c:extLst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plus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data!$F$2:$F$15</c:f>
              <c:numCache>
                <c:formatCode>General</c:formatCode>
                <c:ptCount val="14"/>
                <c:pt idx="0">
                  <c:v>1.86</c:v>
                </c:pt>
                <c:pt idx="1">
                  <c:v>1.78</c:v>
                </c:pt>
                <c:pt idx="2">
                  <c:v>2.14</c:v>
                </c:pt>
                <c:pt idx="3">
                  <c:v>2.2999999999999998</c:v>
                </c:pt>
                <c:pt idx="4">
                  <c:v>2.23</c:v>
                </c:pt>
                <c:pt idx="5">
                  <c:v>2.1800000000000002</c:v>
                </c:pt>
                <c:pt idx="6">
                  <c:v>2.14</c:v>
                </c:pt>
                <c:pt idx="7">
                  <c:v>2.12</c:v>
                </c:pt>
                <c:pt idx="8">
                  <c:v>2.12</c:v>
                </c:pt>
                <c:pt idx="9">
                  <c:v>2.13</c:v>
                </c:pt>
                <c:pt idx="10">
                  <c:v>2.13</c:v>
                </c:pt>
                <c:pt idx="11">
                  <c:v>2.14</c:v>
                </c:pt>
                <c:pt idx="12">
                  <c:v>2.16</c:v>
                </c:pt>
                <c:pt idx="13">
                  <c:v>2.2200000000000002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58E-4D43-9DC7-B029ADE05220}"/>
            </c:ext>
          </c:extLst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data!$G$2:$G$15</c:f>
              <c:numCache>
                <c:formatCode>General</c:formatCode>
                <c:ptCount val="14"/>
                <c:pt idx="0">
                  <c:v>1.78</c:v>
                </c:pt>
                <c:pt idx="1">
                  <c:v>1.8</c:v>
                </c:pt>
                <c:pt idx="2">
                  <c:v>2.12</c:v>
                </c:pt>
                <c:pt idx="3">
                  <c:v>2.0299999999999998</c:v>
                </c:pt>
                <c:pt idx="4">
                  <c:v>1.96</c:v>
                </c:pt>
                <c:pt idx="5">
                  <c:v>1.92</c:v>
                </c:pt>
                <c:pt idx="6">
                  <c:v>1.89</c:v>
                </c:pt>
                <c:pt idx="7">
                  <c:v>1.86</c:v>
                </c:pt>
                <c:pt idx="8">
                  <c:v>1.86</c:v>
                </c:pt>
                <c:pt idx="9">
                  <c:v>1.88</c:v>
                </c:pt>
                <c:pt idx="10">
                  <c:v>1.89</c:v>
                </c:pt>
                <c:pt idx="11">
                  <c:v>1.9</c:v>
                </c:pt>
                <c:pt idx="12">
                  <c:v>1.91</c:v>
                </c:pt>
                <c:pt idx="13">
                  <c:v>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58E-4D43-9DC7-B029ADE052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3702472"/>
        <c:axId val="-2123724056"/>
      </c:lineChart>
      <c:catAx>
        <c:axId val="-2123702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Array size (n)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23724056"/>
        <c:crossesAt val="0"/>
        <c:auto val="1"/>
        <c:lblAlgn val="ctr"/>
        <c:lblOffset val="100"/>
        <c:noMultiLvlLbl val="0"/>
      </c:catAx>
      <c:valAx>
        <c:axId val="-2123724056"/>
        <c:scaling>
          <c:logBase val="10"/>
          <c:orientation val="minMax"/>
          <c:min val="1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Cycles per inner loop iteration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crossAx val="-2123702472"/>
        <c:crosses val="autoZero"/>
        <c:crossBetween val="between"/>
        <c:minorUnit val="10"/>
      </c:valAx>
      <c:spPr>
        <a:solidFill>
          <a:schemeClr val="bg1"/>
        </a:solidFill>
      </c:spPr>
    </c:plotArea>
    <c:legend>
      <c:legendPos val="r"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43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97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EB97D-7672-C943-18CF-AAB33454A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90B44AF2-A164-68AD-8188-9445779B53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2C411213-278C-7F22-B6FC-C21B02365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378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F09B8-28C4-4B2F-7494-656B09D81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BAC3D2B5-AE70-1297-D246-209D684DA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702ACB11-19F7-B928-9857-12FB40104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454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1233987" y="726094"/>
            <a:ext cx="4835733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088" tIns="47544" rIns="95088" bIns="4754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Cache Memories</a:t>
            </a:r>
            <a:br>
              <a:rPr lang="en-US" dirty="0"/>
            </a:br>
            <a:br>
              <a:rPr lang="en-US" dirty="0"/>
            </a:br>
            <a:r>
              <a:rPr lang="en-US" sz="2000" b="0" dirty="0" err="1"/>
              <a:t>Susmit</a:t>
            </a:r>
            <a:r>
              <a:rPr lang="en-US" sz="2000" b="0" dirty="0"/>
              <a:t> </a:t>
            </a:r>
            <a:r>
              <a:rPr lang="en-US" sz="2000" b="0" dirty="0" err="1"/>
              <a:t>Shannigrahi</a:t>
            </a:r>
            <a:endParaRPr lang="en-US" sz="2000" b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B70895-8795-1269-6126-6B0FFEDADC88}"/>
              </a:ext>
            </a:extLst>
          </p:cNvPr>
          <p:cNvSpPr txBox="1"/>
          <p:nvPr/>
        </p:nvSpPr>
        <p:spPr>
          <a:xfrm>
            <a:off x="152400" y="6477000"/>
            <a:ext cx="669018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i="0" dirty="0">
                <a:latin typeface="Calibri" pitchFamily="34" charset="0"/>
              </a:rPr>
              <a:t>Adapted from Bryant</a:t>
            </a:r>
            <a:r>
              <a:rPr lang="en-US" sz="1100" b="0" i="0" baseline="0" dirty="0">
                <a:latin typeface="Calibri" pitchFamily="34" charset="0"/>
              </a:rPr>
              <a:t> and </a:t>
            </a:r>
            <a:r>
              <a:rPr lang="en-US" sz="1100" b="0" i="0" baseline="0" dirty="0" err="1">
                <a:latin typeface="Calibri" pitchFamily="34" charset="0"/>
              </a:rPr>
              <a:t>O’Hallaron</a:t>
            </a:r>
            <a:r>
              <a:rPr lang="en-US" sz="11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100" b="0" i="0" dirty="0">
              <a:latin typeface="Calibri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10C14C2-B3A5-1526-1332-B9E758E13F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6819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>
                <a:latin typeface="Calibri" pitchFamily="34" charset="0"/>
              </a:rPr>
              <a:t>old line is evicted and replaced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Direct-Mapped 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M=16 bytes (4-bit addresses),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/>
              <a:t>E-way Set Associative Cache (Here: E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lines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/>
              <a:t>E-way Set 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lines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/>
              <a:t>E-way Set 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lines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200" y="55626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/>
              <a:t>2-Way Set 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 blocks/set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60" tIns="44280" rIns="90360" bIns="44280"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L3, Main Memory, Disk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write-hit?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Write-through </a:t>
            </a:r>
            <a:r>
              <a:rPr lang="en-GB" dirty="0"/>
              <a:t>(write immediately to memory)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Write-back </a:t>
            </a:r>
            <a:r>
              <a:rPr lang="en-GB" dirty="0"/>
              <a:t>(defer write to memory until replacement of line)</a:t>
            </a:r>
          </a:p>
          <a:p>
            <a:pPr lvl="2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dirty bit (line different from memory or not)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Write-allocate </a:t>
            </a:r>
            <a:r>
              <a:rPr lang="en-GB" dirty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No-write-allocate </a:t>
            </a:r>
            <a:r>
              <a:rPr lang="en-GB" dirty="0"/>
              <a:t>(writes straight to memory, does not load into cache)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</a:t>
            </a:r>
          </a:p>
          <a:p>
            <a:pPr eaLnBrk="1" hangingPunct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L1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-cache and </a:t>
            </a:r>
            <a:r>
              <a:rPr lang="en-US" sz="1800" dirty="0" err="1">
                <a:latin typeface="Calibri" pitchFamily="34" charset="0"/>
              </a:rPr>
              <a:t>d</a:t>
            </a:r>
            <a:r>
              <a:rPr lang="en-US" sz="1800" dirty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 cycles</a:t>
            </a:r>
          </a:p>
          <a:p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10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40-75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Block size</a:t>
            </a:r>
            <a:r>
              <a:rPr lang="en-US" sz="1800" b="0" dirty="0">
                <a:latin typeface="Calibri" pitchFamily="34" charset="0"/>
              </a:rPr>
              <a:t>: 64 bytes for all caches.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</a:t>
            </a:r>
            <a:br>
              <a:rPr lang="en-GB" dirty="0"/>
            </a:br>
            <a:r>
              <a:rPr lang="en-GB" dirty="0"/>
              <a:t>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size, etc.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the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4 clock cycle for L1</a:t>
            </a:r>
          </a:p>
          <a:p>
            <a:pPr lvl="2"/>
            <a:r>
              <a:rPr lang="en-GB" dirty="0"/>
              <a:t>10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 (Trend: increasing!)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just L1 and main memory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 cycle + 0.03 * 100 cycles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1 cycle + 0.01 * 100 cycles = </a:t>
            </a:r>
            <a:r>
              <a:rPr lang="en-US" sz="1800" b="1" dirty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memory organization and operation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Using blocking to improve temporal locality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Cache 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/>
              <a:t>Make the common case go fast</a:t>
            </a:r>
          </a:p>
          <a:p>
            <a:pPr lvl="1"/>
            <a:r>
              <a:rPr lang="en-US" dirty="0"/>
              <a:t>Focus on the inner loops of the core functions</a:t>
            </a:r>
          </a:p>
          <a:p>
            <a:pPr lvl="1"/>
            <a:endParaRPr lang="en-US" dirty="0"/>
          </a:p>
          <a:p>
            <a:r>
              <a:rPr lang="en-US" dirty="0"/>
              <a:t>Minimize the misses in the inner loops</a:t>
            </a:r>
          </a:p>
          <a:p>
            <a:pPr lvl="1"/>
            <a:r>
              <a:rPr lang="en-US" dirty="0"/>
              <a:t>Repeated references to variables are good (</a:t>
            </a:r>
            <a:r>
              <a:rPr lang="en-US" dirty="0">
                <a:solidFill>
                  <a:srgbClr val="FF0000"/>
                </a:solidFill>
              </a:rPr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dirty="0">
                <a:solidFill>
                  <a:srgbClr val="FF0000"/>
                </a:solidFill>
              </a:rPr>
              <a:t>spatial locality</a:t>
            </a:r>
            <a:r>
              <a:rPr lang="en-US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Key idea: Our qualitative notion of locality is quantified through our understanding of cache memories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Cache organization and operation</a:t>
            </a:r>
          </a:p>
          <a:p>
            <a:r>
              <a:rPr lang="en-US" dirty="0"/>
              <a:t>Performance impact of caches</a:t>
            </a:r>
          </a:p>
          <a:p>
            <a:pPr lvl="1"/>
            <a:r>
              <a:rPr lang="en-US" dirty="0"/>
              <a:t>The memory mountain</a:t>
            </a:r>
          </a:p>
          <a:p>
            <a:pPr lvl="1"/>
            <a:r>
              <a:rPr lang="en-US" dirty="0">
                <a:solidFill>
                  <a:srgbClr val="BFBFBF"/>
                </a:solidFill>
              </a:rPr>
              <a:t>Rearranging loops to improve spatial locality</a:t>
            </a:r>
          </a:p>
          <a:p>
            <a:pPr lvl="1"/>
            <a:r>
              <a:rPr lang="en-US" dirty="0">
                <a:solidFill>
                  <a:srgbClr val="BFBFBF"/>
                </a:solidFill>
              </a:rPr>
              <a:t>Using blocking to improve temporal locality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82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27D96-3466-2D29-1D65-6EEDB90AB2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>
            <a:extLst>
              <a:ext uri="{FF2B5EF4-FFF2-40B4-BE49-F238E27FC236}">
                <a16:creationId xmlns:a16="http://schemas.microsoft.com/office/drawing/2014/main" id="{2F37BE6C-4095-7A18-55BB-09606C40E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- Naive</a:t>
            </a:r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B36BE36F-A22C-BE46-241C-40C300DEF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// Function for naive matrix multiplication (no caching optimization)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void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matrixMultiplyNaive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(int A[N][N], int B[N][N], int C[N][N])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for (int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&lt; N;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for (int j = 0; j &lt; N;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j++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    C[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][j] = 0;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    for (int k = 0; k &lt; N; k++)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        C[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][j] += A[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][k] * B[k][j];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    }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}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}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2754DD-ED7F-191D-83BD-61891DB4C2D6}"/>
              </a:ext>
            </a:extLst>
          </p:cNvPr>
          <p:cNvSpPr txBox="1"/>
          <p:nvPr/>
        </p:nvSpPr>
        <p:spPr>
          <a:xfrm>
            <a:off x="152400" y="4456788"/>
            <a:ext cx="8991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This implementation iterates in the order (</a:t>
            </a:r>
            <a:r>
              <a:rPr lang="en-US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, j, k).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For each row in matrix A (i.e., </a:t>
            </a:r>
            <a:r>
              <a:rPr lang="en-US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 loop), it iterates over each column in matrix B (i.e., j loop), multiplying corresponding elements.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Drawback: This approach does not leverage spatial locality well since it accesses matrix B in a column-major fashion, which may cause frequent cache misses.</a:t>
            </a:r>
          </a:p>
        </p:txBody>
      </p:sp>
    </p:spTree>
    <p:extLst>
      <p:ext uri="{BB962C8B-B14F-4D97-AF65-F5344CB8AC3E}">
        <p14:creationId xmlns:p14="http://schemas.microsoft.com/office/powerpoint/2010/main" val="2898940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283CB-CE24-1EE6-866C-9DFB85BD2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>
            <a:extLst>
              <a:ext uri="{FF2B5EF4-FFF2-40B4-BE49-F238E27FC236}">
                <a16:creationId xmlns:a16="http://schemas.microsoft.com/office/drawing/2014/main" id="{C4C1F717-7656-3E04-A269-19F53815A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- Optimized</a:t>
            </a:r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0CA90BFE-514C-3FF1-7F41-7080603381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// Function for cache-optimized matrix multiplication (improved caching)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void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matrixMultiplyOptimized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(int A[N][N], int B[N][N], int C[N][N])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for (int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&lt; N;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for (int k = 0; k &lt; N; k++)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    int temp = A[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][k];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    for (int j = 0; j &lt; N; 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j++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        C[</a:t>
            </a:r>
            <a:r>
              <a:rPr lang="en-US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][j] += temp * B[k][j];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    }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 }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}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247A9D-0CA4-9908-E135-F2717583DA56}"/>
              </a:ext>
            </a:extLst>
          </p:cNvPr>
          <p:cNvSpPr txBox="1"/>
          <p:nvPr/>
        </p:nvSpPr>
        <p:spPr>
          <a:xfrm>
            <a:off x="409718" y="4190198"/>
            <a:ext cx="833740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This version changes the loop order to (</a:t>
            </a:r>
            <a:r>
              <a:rPr lang="en-US" sz="1800" b="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, k, j), so it accesses matrix BBB in a more cache-friendly, row-major order.</a:t>
            </a:r>
            <a:b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The temp variable is introduced to reduce the number of reads from matrix AAA, helping further improve caching.</a:t>
            </a:r>
            <a:b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Benefit: By iterating over k before j, it improves spatial locality for matrix BBB and reduces cache misses.</a:t>
            </a:r>
          </a:p>
        </p:txBody>
      </p:sp>
    </p:spTree>
    <p:extLst>
      <p:ext uri="{BB962C8B-B14F-4D97-AF65-F5344CB8AC3E}">
        <p14:creationId xmlns:p14="http://schemas.microsoft.com/office/powerpoint/2010/main" val="1552248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Memory mountain: </a:t>
            </a:r>
            <a:r>
              <a:rPr lang="en-US" dirty="0"/>
              <a:t>Measured 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66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592093" cy="762000"/>
          </a:xfrm>
        </p:spPr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76200" y="918656"/>
            <a:ext cx="6318391" cy="586314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array to traverse */</a:t>
            </a:r>
          </a:p>
          <a:p>
            <a:endParaRPr lang="en-US" sz="1500" dirty="0">
              <a:solidFill>
                <a:srgbClr val="9D0003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/* test - Iterate over first "</a:t>
            </a:r>
            <a:r>
              <a:rPr lang="en-US" sz="15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" elements of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array “data” with stride of "stride", using </a:t>
            </a: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using 4x4 loop unrolling.                                                            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=stride*2,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=stride*3,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=stride*4;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length - sx4;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r>
              <a:rPr lang="sv-SE" sz="15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en-US" sz="1800" dirty="0">
                <a:latin typeface="Calibri" pitchFamily="34" charset="0"/>
              </a:rPr>
              <a:t>Call </a:t>
            </a:r>
            <a:r>
              <a:rPr lang="en-US" sz="1800" dirty="0">
                <a:latin typeface="Courier New"/>
                <a:cs typeface="Courier New"/>
              </a:rPr>
              <a:t>test()</a:t>
            </a:r>
            <a:r>
              <a:rPr lang="en-US" sz="1800" dirty="0">
                <a:latin typeface="Calibri" pitchFamily="34" charset="0"/>
              </a:rPr>
              <a:t> with many combinations of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alibri" pitchFamily="34" charset="0"/>
              </a:rPr>
              <a:t> </a:t>
            </a:r>
          </a:p>
          <a:p>
            <a:r>
              <a:rPr lang="en-US" sz="1800" dirty="0">
                <a:latin typeface="Calibri" pitchFamily="34" charset="0"/>
              </a:rPr>
              <a:t>and </a:t>
            </a:r>
            <a:r>
              <a:rPr lang="en-US" sz="1800" dirty="0">
                <a:latin typeface="Courier New"/>
                <a:cs typeface="Courier New"/>
              </a:rPr>
              <a:t>stride.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For each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ourier New"/>
                <a:cs typeface="Courier New"/>
              </a:rPr>
              <a:t> and stride: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1. Call test() once to warm up the caches.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2. Call test() again and measure the read throughput(MB/s)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81400" y="6477000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545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/>
              <a:t>The Memory Mountain</a:t>
            </a:r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46529220"/>
              </p:ext>
            </p:extLst>
          </p:nvPr>
        </p:nvGraphicFramePr>
        <p:xfrm>
          <a:off x="285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086600" y="304800"/>
            <a:ext cx="176262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/>
              <a:t>Core i7 </a:t>
            </a:r>
            <a:r>
              <a:rPr lang="en-US" sz="1800" dirty="0" err="1"/>
              <a:t>Haswell</a:t>
            </a:r>
            <a:endParaRPr lang="en-US" sz="1800" dirty="0"/>
          </a:p>
          <a:p>
            <a:pPr algn="l"/>
            <a:r>
              <a:rPr lang="en-US" sz="1800" dirty="0"/>
              <a:t>2.1 GHz</a:t>
            </a:r>
          </a:p>
          <a:p>
            <a:pPr algn="l"/>
            <a:r>
              <a:rPr lang="en-US" sz="1800" dirty="0"/>
              <a:t>32 KB L1 d-cache</a:t>
            </a:r>
          </a:p>
          <a:p>
            <a:pPr algn="l"/>
            <a:r>
              <a:rPr lang="en-US" sz="1800" dirty="0"/>
              <a:t>256 KB L2 cache</a:t>
            </a:r>
          </a:p>
          <a:p>
            <a:pPr algn="l"/>
            <a:r>
              <a:rPr lang="en-US" sz="1800" dirty="0"/>
              <a:t>8 MB L3 cache</a:t>
            </a:r>
          </a:p>
          <a:p>
            <a:pPr algn="l"/>
            <a:r>
              <a:rPr lang="en-US" sz="1800" dirty="0"/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2400" y="2876551"/>
            <a:ext cx="4495800" cy="2691560"/>
            <a:chOff x="152400" y="2876551"/>
            <a:chExt cx="4495800" cy="2691560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Slopes </a:t>
              </a:r>
            </a:p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27606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62883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561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3873193" y="2241606"/>
            <a:ext cx="4661207" cy="3471458"/>
            <a:chOff x="3873193" y="2241606"/>
            <a:chExt cx="4661207" cy="3471458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Ridges </a:t>
              </a:r>
            </a:p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57287" y="2241606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873193" y="5374510"/>
              <a:ext cx="640620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51902" y="3714750"/>
              <a:ext cx="415498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48200" y="4522295"/>
              <a:ext cx="412893" cy="33855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70180" y="2410883"/>
              <a:ext cx="793388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67400" y="3822472"/>
              <a:ext cx="1296168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61093" y="3822472"/>
              <a:ext cx="2102475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513813" y="3822472"/>
              <a:ext cx="2649755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57498" y="1371600"/>
            <a:ext cx="3447702" cy="932541"/>
            <a:chOff x="57498" y="1371600"/>
            <a:chExt cx="3447702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8" y="1371600"/>
              <a:ext cx="123790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295400" y="1663988"/>
              <a:ext cx="220980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5120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Cache organization and operation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/>
              <a:t>Rearranging loops to improve spatial locality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Using blocking to improve temporal locality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Example</a:t>
            </a:r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/>
              <a:t>Description:</a:t>
            </a:r>
          </a:p>
          <a:p>
            <a:pPr lvl="1"/>
            <a:r>
              <a:rPr lang="en-US" dirty="0"/>
              <a:t>Multiply N x N matrices</a:t>
            </a:r>
          </a:p>
          <a:p>
            <a:pPr lvl="1"/>
            <a:r>
              <a:rPr lang="en-US" dirty="0"/>
              <a:t>Matrix elements are </a:t>
            </a:r>
            <a:r>
              <a:rPr lang="en-US" dirty="0">
                <a:latin typeface="Calibri"/>
                <a:cs typeface="Calibri"/>
              </a:rPr>
              <a:t>double</a:t>
            </a:r>
            <a:r>
              <a:rPr lang="en-US" dirty="0">
                <a:latin typeface="+mj-lt"/>
                <a:cs typeface="Courier New"/>
              </a:rPr>
              <a:t>s</a:t>
            </a:r>
            <a:r>
              <a:rPr lang="en-US" dirty="0"/>
              <a:t> (8 bytes)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total operations</a:t>
            </a:r>
          </a:p>
          <a:p>
            <a:pPr lvl="1"/>
            <a:r>
              <a:rPr lang="en-US" dirty="0"/>
              <a:t>N reads per source element</a:t>
            </a:r>
          </a:p>
          <a:p>
            <a:pPr lvl="1"/>
            <a:r>
              <a:rPr lang="en-US" dirty="0"/>
              <a:t>N values summed per destination</a:t>
            </a:r>
          </a:p>
          <a:p>
            <a:pPr lvl="2"/>
            <a:r>
              <a:rPr lang="en-US" dirty="0"/>
              <a:t>but may be able to hold in register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546225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ijk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95400"/>
            <a:ext cx="1878718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sz="1800" i="1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sz="1800" b="0" i="1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695325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58000" y="4022928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 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</a:t>
            </a:r>
            <a:r>
              <a:rPr lang="en-US" dirty="0">
                <a:latin typeface="Calibri"/>
                <a:cs typeface="Calibri"/>
              </a:rPr>
              <a:t>doubles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even big enough to hold multiple rows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474621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56975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207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90800" y="4642214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4700538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x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61913" y="247650"/>
            <a:ext cx="8716962" cy="782638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Arial"/>
                <a:cs typeface="Arial"/>
              </a:rPr>
              <a:t>Example Memory </a:t>
            </a:r>
            <a:br>
              <a:rPr lang="en-GB" dirty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>     Hierarchy</a:t>
            </a:r>
          </a:p>
        </p:txBody>
      </p:sp>
      <p:sp>
        <p:nvSpPr>
          <p:cNvPr id="151" name="AutoShape 195"/>
          <p:cNvSpPr>
            <a:spLocks noChangeAspect="1" noChangeArrowheads="1"/>
          </p:cNvSpPr>
          <p:nvPr/>
        </p:nvSpPr>
        <p:spPr bwMode="auto">
          <a:xfrm>
            <a:off x="552450" y="342900"/>
            <a:ext cx="6902450" cy="6456363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140000" scaled="0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2" name="Text Box 196"/>
          <p:cNvSpPr txBox="1">
            <a:spLocks noChangeAspect="1" noChangeArrowheads="1"/>
          </p:cNvSpPr>
          <p:nvPr/>
        </p:nvSpPr>
        <p:spPr bwMode="auto">
          <a:xfrm>
            <a:off x="3694391" y="834509"/>
            <a:ext cx="723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Regs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3" name="Text Box 198"/>
          <p:cNvSpPr txBox="1">
            <a:spLocks noChangeAspect="1" noChangeArrowheads="1"/>
          </p:cNvSpPr>
          <p:nvPr/>
        </p:nvSpPr>
        <p:spPr bwMode="auto">
          <a:xfrm>
            <a:off x="3495400" y="1283385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L1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54" name="Text Box 199"/>
          <p:cNvSpPr txBox="1">
            <a:spLocks noChangeAspect="1" noChangeArrowheads="1"/>
          </p:cNvSpPr>
          <p:nvPr/>
        </p:nvSpPr>
        <p:spPr bwMode="auto">
          <a:xfrm>
            <a:off x="3264793" y="3821797"/>
            <a:ext cx="15827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(DRAM)</a:t>
            </a:r>
          </a:p>
        </p:txBody>
      </p:sp>
      <p:sp>
        <p:nvSpPr>
          <p:cNvPr id="155" name="Text Box 200"/>
          <p:cNvSpPr txBox="1">
            <a:spLocks noChangeAspect="1" noChangeArrowheads="1"/>
          </p:cNvSpPr>
          <p:nvPr/>
        </p:nvSpPr>
        <p:spPr bwMode="auto">
          <a:xfrm>
            <a:off x="2706309" y="4847322"/>
            <a:ext cx="26997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Local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(local disks)</a:t>
            </a:r>
          </a:p>
        </p:txBody>
      </p:sp>
      <p:sp>
        <p:nvSpPr>
          <p:cNvPr id="156" name="Line 203"/>
          <p:cNvSpPr>
            <a:spLocks noChangeAspect="1" noChangeShapeType="1"/>
          </p:cNvSpPr>
          <p:nvPr/>
        </p:nvSpPr>
        <p:spPr bwMode="auto">
          <a:xfrm>
            <a:off x="3513138" y="1265238"/>
            <a:ext cx="981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7" name="Line 204"/>
          <p:cNvSpPr>
            <a:spLocks noChangeAspect="1" noChangeShapeType="1"/>
          </p:cNvSpPr>
          <p:nvPr/>
        </p:nvSpPr>
        <p:spPr bwMode="auto">
          <a:xfrm>
            <a:off x="3162300" y="1903413"/>
            <a:ext cx="16716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8" name="Line 205"/>
          <p:cNvSpPr>
            <a:spLocks noChangeAspect="1" noChangeShapeType="1"/>
          </p:cNvSpPr>
          <p:nvPr/>
        </p:nvSpPr>
        <p:spPr bwMode="auto">
          <a:xfrm>
            <a:off x="2779713" y="2655888"/>
            <a:ext cx="2447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9" name="Line 222"/>
          <p:cNvSpPr>
            <a:spLocks noChangeAspect="1" noChangeShapeType="1"/>
          </p:cNvSpPr>
          <p:nvPr/>
        </p:nvSpPr>
        <p:spPr bwMode="auto">
          <a:xfrm>
            <a:off x="76200" y="3473450"/>
            <a:ext cx="0" cy="234473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0" name="Text Box 223"/>
          <p:cNvSpPr txBox="1">
            <a:spLocks noChangeAspect="1" noChangeArrowheads="1"/>
          </p:cNvSpPr>
          <p:nvPr/>
        </p:nvSpPr>
        <p:spPr bwMode="auto">
          <a:xfrm>
            <a:off x="123825" y="3625166"/>
            <a:ext cx="106271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Larger,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slower,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cheaper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61" name="Line 224"/>
          <p:cNvSpPr>
            <a:spLocks noChangeAspect="1" noChangeShapeType="1"/>
          </p:cNvSpPr>
          <p:nvPr/>
        </p:nvSpPr>
        <p:spPr bwMode="auto">
          <a:xfrm>
            <a:off x="2255838" y="3586163"/>
            <a:ext cx="3475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2" name="Text Box 225"/>
          <p:cNvSpPr txBox="1">
            <a:spLocks noChangeAspect="1" noChangeArrowheads="1"/>
          </p:cNvSpPr>
          <p:nvPr/>
        </p:nvSpPr>
        <p:spPr bwMode="auto">
          <a:xfrm>
            <a:off x="2578100" y="5947460"/>
            <a:ext cx="29561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Remote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(e.g., Web servers)</a:t>
            </a:r>
          </a:p>
        </p:txBody>
      </p:sp>
      <p:sp>
        <p:nvSpPr>
          <p:cNvPr id="165" name="Text Box 227"/>
          <p:cNvSpPr txBox="1">
            <a:spLocks noChangeAspect="1" noChangeArrowheads="1"/>
          </p:cNvSpPr>
          <p:nvPr/>
        </p:nvSpPr>
        <p:spPr bwMode="auto">
          <a:xfrm>
            <a:off x="7073306" y="5375119"/>
            <a:ext cx="2062758" cy="738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Local disks hold files retrieved from disks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on remote</a:t>
            </a:r>
            <a:r>
              <a:rPr kumimoji="0" lang="en-US" sz="14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servers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6" name="Line 235"/>
          <p:cNvSpPr>
            <a:spLocks noChangeAspect="1" noChangeShapeType="1"/>
          </p:cNvSpPr>
          <p:nvPr/>
        </p:nvSpPr>
        <p:spPr bwMode="auto">
          <a:xfrm>
            <a:off x="1708150" y="4632325"/>
            <a:ext cx="4576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7" name="Text Box 236"/>
          <p:cNvSpPr txBox="1">
            <a:spLocks noChangeAspect="1" noChangeArrowheads="1"/>
          </p:cNvSpPr>
          <p:nvPr/>
        </p:nvSpPr>
        <p:spPr bwMode="auto">
          <a:xfrm>
            <a:off x="3495400" y="1948547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L2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69" name="Text Box 243"/>
          <p:cNvSpPr txBox="1">
            <a:spLocks noChangeAspect="1" noChangeArrowheads="1"/>
          </p:cNvSpPr>
          <p:nvPr/>
        </p:nvSpPr>
        <p:spPr bwMode="auto">
          <a:xfrm>
            <a:off x="4962526" y="1641476"/>
            <a:ext cx="28384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L1 cache holds cache lines retrieved from the L2 cache.</a:t>
            </a:r>
          </a:p>
        </p:txBody>
      </p:sp>
      <p:sp>
        <p:nvSpPr>
          <p:cNvPr id="171" name="Text Box 233"/>
          <p:cNvSpPr txBox="1">
            <a:spLocks noChangeAspect="1" noChangeArrowheads="1"/>
          </p:cNvSpPr>
          <p:nvPr/>
        </p:nvSpPr>
        <p:spPr bwMode="auto">
          <a:xfrm>
            <a:off x="4573588" y="973465"/>
            <a:ext cx="291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CPU registers hold words retrieved from </a:t>
            </a: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th</a:t>
            </a:r>
            <a:r>
              <a:rPr lang="en-US" sz="1400" kern="0" dirty="0">
                <a:solidFill>
                  <a:srgbClr val="FF0000"/>
                </a:solidFill>
                <a:latin typeface="Arial"/>
                <a:cs typeface="Arial"/>
              </a:rPr>
              <a:t>e L1 cache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  <p:sp>
        <p:nvSpPr>
          <p:cNvPr id="174" name="Text Box 231"/>
          <p:cNvSpPr txBox="1">
            <a:spLocks noChangeAspect="1" noChangeArrowheads="1"/>
          </p:cNvSpPr>
          <p:nvPr/>
        </p:nvSpPr>
        <p:spPr bwMode="auto">
          <a:xfrm>
            <a:off x="5365751" y="2403473"/>
            <a:ext cx="26289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L2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L3 cache</a:t>
            </a:r>
          </a:p>
        </p:txBody>
      </p:sp>
      <p:sp>
        <p:nvSpPr>
          <p:cNvPr id="176" name="Text Box 247"/>
          <p:cNvSpPr txBox="1">
            <a:spLocks noChangeAspect="1" noChangeArrowheads="1"/>
          </p:cNvSpPr>
          <p:nvPr/>
        </p:nvSpPr>
        <p:spPr bwMode="auto">
          <a:xfrm>
            <a:off x="3235325" y="64400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L0:</a:t>
            </a:r>
          </a:p>
        </p:txBody>
      </p:sp>
      <p:sp>
        <p:nvSpPr>
          <p:cNvPr id="177" name="Text Box 248"/>
          <p:cNvSpPr txBox="1">
            <a:spLocks noChangeAspect="1" noChangeArrowheads="1"/>
          </p:cNvSpPr>
          <p:nvPr/>
        </p:nvSpPr>
        <p:spPr bwMode="auto">
          <a:xfrm>
            <a:off x="2867025" y="1353622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L1:</a:t>
            </a:r>
          </a:p>
        </p:txBody>
      </p:sp>
      <p:sp>
        <p:nvSpPr>
          <p:cNvPr id="178" name="Text Box 249"/>
          <p:cNvSpPr txBox="1">
            <a:spLocks noChangeAspect="1" noChangeArrowheads="1"/>
          </p:cNvSpPr>
          <p:nvPr/>
        </p:nvSpPr>
        <p:spPr bwMode="auto">
          <a:xfrm>
            <a:off x="2486025" y="204100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L2:</a:t>
            </a:r>
          </a:p>
        </p:txBody>
      </p:sp>
      <p:sp>
        <p:nvSpPr>
          <p:cNvPr id="179" name="Text Box 250"/>
          <p:cNvSpPr txBox="1">
            <a:spLocks noChangeAspect="1" noChangeArrowheads="1"/>
          </p:cNvSpPr>
          <p:nvPr/>
        </p:nvSpPr>
        <p:spPr bwMode="auto">
          <a:xfrm>
            <a:off x="2079625" y="279665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L3:</a:t>
            </a:r>
          </a:p>
        </p:txBody>
      </p:sp>
      <p:sp>
        <p:nvSpPr>
          <p:cNvPr id="180" name="Text Box 251"/>
          <p:cNvSpPr txBox="1">
            <a:spLocks noChangeAspect="1" noChangeArrowheads="1"/>
          </p:cNvSpPr>
          <p:nvPr/>
        </p:nvSpPr>
        <p:spPr bwMode="auto">
          <a:xfrm>
            <a:off x="1554163" y="3795197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L4:</a:t>
            </a:r>
          </a:p>
        </p:txBody>
      </p:sp>
      <p:sp>
        <p:nvSpPr>
          <p:cNvPr id="181" name="Text Box 252"/>
          <p:cNvSpPr txBox="1">
            <a:spLocks noChangeAspect="1" noChangeArrowheads="1"/>
          </p:cNvSpPr>
          <p:nvPr/>
        </p:nvSpPr>
        <p:spPr bwMode="auto">
          <a:xfrm>
            <a:off x="933450" y="4912797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L5:</a:t>
            </a:r>
          </a:p>
        </p:txBody>
      </p:sp>
      <p:sp>
        <p:nvSpPr>
          <p:cNvPr id="182" name="Text Box 289"/>
          <p:cNvSpPr txBox="1">
            <a:spLocks noChangeAspect="1" noChangeArrowheads="1"/>
          </p:cNvSpPr>
          <p:nvPr/>
        </p:nvSpPr>
        <p:spPr bwMode="auto">
          <a:xfrm>
            <a:off x="130175" y="1137553"/>
            <a:ext cx="106271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Smaller,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faster,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costlier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83" name="Line 291"/>
          <p:cNvSpPr>
            <a:spLocks noChangeShapeType="1"/>
          </p:cNvSpPr>
          <p:nvPr/>
        </p:nvSpPr>
        <p:spPr bwMode="auto">
          <a:xfrm flipH="1" flipV="1">
            <a:off x="90488" y="954088"/>
            <a:ext cx="0" cy="2154237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4" name="Line 292"/>
          <p:cNvSpPr>
            <a:spLocks noChangeAspect="1" noChangeShapeType="1"/>
          </p:cNvSpPr>
          <p:nvPr/>
        </p:nvSpPr>
        <p:spPr bwMode="auto">
          <a:xfrm>
            <a:off x="1117600" y="5743575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5" name="Text Box 293"/>
          <p:cNvSpPr txBox="1">
            <a:spLocks noChangeAspect="1" noChangeArrowheads="1"/>
          </p:cNvSpPr>
          <p:nvPr/>
        </p:nvSpPr>
        <p:spPr bwMode="auto">
          <a:xfrm>
            <a:off x="3495400" y="2780397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L3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87" name="Text Box 295"/>
          <p:cNvSpPr txBox="1">
            <a:spLocks noChangeAspect="1" noChangeArrowheads="1"/>
          </p:cNvSpPr>
          <p:nvPr/>
        </p:nvSpPr>
        <p:spPr bwMode="auto">
          <a:xfrm>
            <a:off x="5810250" y="3305501"/>
            <a:ext cx="28765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L3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main memory.</a:t>
            </a:r>
          </a:p>
        </p:txBody>
      </p:sp>
      <p:sp>
        <p:nvSpPr>
          <p:cNvPr id="189" name="Text Box 297"/>
          <p:cNvSpPr txBox="1">
            <a:spLocks noChangeAspect="1" noChangeArrowheads="1"/>
          </p:cNvSpPr>
          <p:nvPr/>
        </p:nvSpPr>
        <p:spPr bwMode="auto">
          <a:xfrm>
            <a:off x="387350" y="5963722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L6:</a:t>
            </a:r>
          </a:p>
        </p:txBody>
      </p:sp>
      <p:sp>
        <p:nvSpPr>
          <p:cNvPr id="234" name="Text Box 229"/>
          <p:cNvSpPr txBox="1">
            <a:spLocks noChangeAspect="1" noChangeArrowheads="1"/>
          </p:cNvSpPr>
          <p:nvPr/>
        </p:nvSpPr>
        <p:spPr bwMode="auto">
          <a:xfrm>
            <a:off x="6399690" y="4238399"/>
            <a:ext cx="218418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 holds disk blocks retrieved from local disks.</a:t>
            </a:r>
          </a:p>
        </p:txBody>
      </p:sp>
    </p:spTree>
    <p:extLst>
      <p:ext uri="{BB962C8B-B14F-4D97-AF65-F5344CB8AC3E}">
        <p14:creationId xmlns:p14="http://schemas.microsoft.com/office/powerpoint/2010/main" val="18258092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block size (B) &gt;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</a:t>
            </a:r>
            <a:r>
              <a:rPr lang="en-US" dirty="0"/>
              <a:t>/ B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rate = 1 (i.e. 100%)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(ijk)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</a:t>
            </a:r>
            <a:r>
              <a:rPr lang="en-US" b="0" u="sng" dirty="0">
                <a:latin typeface="Calibri"/>
                <a:cs typeface="Calibri"/>
              </a:rPr>
              <a:t>per inner loop iteration</a:t>
            </a:r>
            <a:r>
              <a:rPr lang="en-US" sz="2400" b="0" u="sng" dirty="0">
                <a:latin typeface="Calibri"/>
                <a:cs typeface="Calibri"/>
              </a:rPr>
              <a:t>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1249" y="4219576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4256291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kij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&lt;n;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r = a[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sz="1800" dirty="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956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9718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3985737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283174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kij (&amp; ikj):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0.5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1761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jki (&amp; kji):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2.0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</a:t>
            </a:r>
            <a:r>
              <a:rPr lang="en-US" sz="1400" dirty="0" err="1">
                <a:latin typeface="Courier New" charset="0"/>
              </a:rPr>
              <a:t>a[i][k</a:t>
            </a:r>
            <a:r>
              <a:rPr lang="en-US" sz="1400" dirty="0">
                <a:latin typeface="Courier New" charset="0"/>
              </a:rPr>
              <a:t>] * </a:t>
            </a:r>
            <a:r>
              <a:rPr lang="en-US" sz="1400" dirty="0" err="1">
                <a:latin typeface="Courier New" charset="0"/>
              </a:rPr>
              <a:t>b[k][j</a:t>
            </a:r>
            <a:r>
              <a:rPr lang="en-US" sz="1400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(i=0; i&lt;n; i++)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r = a[i][k];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c[i][j]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for (i=0; i&lt;n; i++)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 c[i][j] += a[i][k]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9" name="Char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42503"/>
              </p:ext>
            </p:extLst>
          </p:nvPr>
        </p:nvGraphicFramePr>
        <p:xfrm>
          <a:off x="228600" y="1447800"/>
          <a:ext cx="8686800" cy="525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13501" y="3124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1549933"/>
            <a:ext cx="926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628" y="5410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endParaRPr lang="en-US" sz="20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/>
              <a:t>Summary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</a:t>
            </a:r>
            <a:r>
              <a:rPr lang="en-GB" sz="1600" b="1" dirty="0">
                <a:latin typeface="Calibri" pitchFamily="34" charset="0"/>
              </a:rPr>
              <a:t>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DA4BD-4FF1-03B4-4873-3E004F6A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7D4ACF-1438-EB7D-BB1C-E39FDEE33B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7896225" cy="1576781"/>
          </a:xfrm>
        </p:spPr>
      </p:pic>
    </p:spTree>
    <p:extLst>
      <p:ext uri="{BB962C8B-B14F-4D97-AF65-F5344CB8AC3E}">
        <p14:creationId xmlns:p14="http://schemas.microsoft.com/office/powerpoint/2010/main" val="12155574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C34F2-CC33-2FB8-3B7C-FCF18176A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F706A-103D-0845-C664-AFC64723B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527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39" y="445070"/>
            <a:ext cx="7591425" cy="762000"/>
          </a:xfrm>
        </p:spPr>
        <p:txBody>
          <a:bodyPr/>
          <a:lstStyle/>
          <a:p>
            <a:r>
              <a:rPr lang="en-US" dirty="0"/>
              <a:t>Example: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52425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9862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8768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6893212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for (k = 0; k &lt; n; k++)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  c[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j] 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k] * b[k*n + j];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First iteration:</a:t>
            </a:r>
          </a:p>
          <a:p>
            <a:pPr lvl="1"/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</a:t>
            </a:r>
            <a:r>
              <a:rPr lang="en-US" dirty="0">
                <a:solidFill>
                  <a:srgbClr val="C00000"/>
                </a:solidFill>
              </a:rPr>
              <a:t>in cache: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Second iteration: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9n/8 * n</a:t>
            </a:r>
            <a:r>
              <a:rPr lang="en-US" baseline="30000" dirty="0"/>
              <a:t>2</a:t>
            </a:r>
            <a:r>
              <a:rPr lang="en-US" dirty="0"/>
              <a:t> = (9/8) * n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3536865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+=B)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for (j = 0; j &lt; n; j+=B)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    for (i1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r>
              <a:rPr lang="en-US" sz="1600" dirty="0">
                <a:latin typeface="Courier New" pitchFamily="49" charset="0"/>
              </a:rPr>
              <a:t>                      for (j1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j++)</a:t>
            </a:r>
          </a:p>
          <a:p>
            <a:r>
              <a:rPr lang="en-US" sz="1600" dirty="0">
                <a:latin typeface="Courier New" pitchFamily="49" charset="0"/>
              </a:rPr>
              <a:t>                          for (k1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               c[i1*n+j1] += a[i1*n + k1]*b[k1*n + j1];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852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6598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595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488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4567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010400" y="4343400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endParaRPr lang="en-US" dirty="0"/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each block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  <a:br>
              <a:rPr lang="en-US" dirty="0"/>
            </a:br>
            <a:r>
              <a:rPr lang="en-US" dirty="0"/>
              <a:t>(omitting matrix c)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14083" y="5552267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010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230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7354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488157" y="64939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16138" y="5560734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endParaRPr lang="en-US" dirty="0"/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/4 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blocking: (9/8) * n</a:t>
            </a:r>
            <a:r>
              <a:rPr lang="en-US" baseline="30000" dirty="0"/>
              <a:t>3</a:t>
            </a:r>
          </a:p>
          <a:p>
            <a:r>
              <a:rPr lang="en-US" dirty="0"/>
              <a:t>Blocking: 1/(4B) * n</a:t>
            </a:r>
            <a:r>
              <a:rPr lang="en-US" baseline="30000" dirty="0"/>
              <a:t>3</a:t>
            </a:r>
            <a:endParaRPr lang="en-US" dirty="0"/>
          </a:p>
          <a:p>
            <a:endParaRPr lang="en-US" dirty="0"/>
          </a:p>
          <a:p>
            <a:r>
              <a:rPr lang="en-US" dirty="0"/>
              <a:t>Suggest largest possible block size B, but limit 3B</a:t>
            </a:r>
            <a:r>
              <a:rPr lang="en-US" baseline="30000" dirty="0"/>
              <a:t>2</a:t>
            </a:r>
            <a:r>
              <a:rPr lang="en-US" dirty="0"/>
              <a:t> &lt; C!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Reason for dramatic difference:</a:t>
            </a:r>
          </a:p>
          <a:p>
            <a:pPr lvl="1"/>
            <a:r>
              <a:rPr lang="en-US" dirty="0"/>
              <a:t>Matrix multiplication has inherent temporal locality:</a:t>
            </a:r>
          </a:p>
          <a:p>
            <a:pPr lvl="2"/>
            <a:r>
              <a:rPr lang="en-US" dirty="0"/>
              <a:t>Input data: 3n</a:t>
            </a:r>
            <a:r>
              <a:rPr lang="en-US" baseline="30000" dirty="0"/>
              <a:t>2</a:t>
            </a:r>
            <a:r>
              <a:rPr lang="en-US" dirty="0"/>
              <a:t>, computation 2n</a:t>
            </a:r>
            <a:r>
              <a:rPr lang="en-US" baseline="30000" dirty="0"/>
              <a:t>3</a:t>
            </a:r>
          </a:p>
          <a:p>
            <a:pPr lvl="2"/>
            <a:r>
              <a:rPr lang="en-US" dirty="0"/>
              <a:t>Every array elements used O(n) times!</a:t>
            </a:r>
          </a:p>
          <a:p>
            <a:pPr lvl="1"/>
            <a:r>
              <a:rPr lang="en-US" dirty="0"/>
              <a:t>But program has to be written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memories can have significant performance impact</a:t>
            </a:r>
          </a:p>
          <a:p>
            <a:endParaRPr lang="en-US" dirty="0"/>
          </a:p>
          <a:p>
            <a:r>
              <a:rPr lang="en-US" dirty="0"/>
              <a:t>You can write your programs to exploit this!</a:t>
            </a:r>
          </a:p>
          <a:p>
            <a:pPr lvl="1"/>
            <a:r>
              <a:rPr lang="en-US" dirty="0"/>
              <a:t>Focus on the inner loops, where bulk of computations and memory accesses occur. </a:t>
            </a:r>
          </a:p>
          <a:p>
            <a:pPr lvl="1"/>
            <a:r>
              <a:rPr lang="en-US" dirty="0"/>
              <a:t>Try to maximize spatial locality by reading data objects with sequentially with stride 1.</a:t>
            </a:r>
          </a:p>
          <a:p>
            <a:pPr lvl="1"/>
            <a:r>
              <a:rPr lang="en-US" dirty="0"/>
              <a:t>Try to maximize temporal locality by using a data object as often as possible once it’s read from memory. </a:t>
            </a:r>
          </a:p>
        </p:txBody>
      </p:sp>
    </p:spTree>
    <p:extLst>
      <p:ext uri="{BB962C8B-B14F-4D97-AF65-F5344CB8AC3E}">
        <p14:creationId xmlns:p14="http://schemas.microsoft.com/office/powerpoint/2010/main" val="37572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Cache memories </a:t>
            </a:r>
            <a:r>
              <a:rPr lang="en-US" dirty="0"/>
              <a:t>are small, fast SRAM-based memories managed automatically in hardware</a:t>
            </a:r>
          </a:p>
          <a:p>
            <a:pPr lvl="1"/>
            <a:r>
              <a:rPr lang="en-US" dirty="0"/>
              <a:t>Hold frequently accessed blocks of main memory</a:t>
            </a:r>
          </a:p>
          <a:p>
            <a:r>
              <a:rPr lang="en-US"/>
              <a:t>CPU looks </a:t>
            </a:r>
            <a:r>
              <a:rPr lang="en-US" dirty="0"/>
              <a:t>first for data in cache</a:t>
            </a:r>
          </a:p>
          <a:p>
            <a:r>
              <a:rPr lang="en-US" dirty="0"/>
              <a:t>Typical system structure:</a:t>
            </a:r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7258050" y="5653087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5884863" y="5789612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5060950" y="5818187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789612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818187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622800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760912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897437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50355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5172075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622800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965700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486275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613022" y="431699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378450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279900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988385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56720" y="5155198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446712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5976451" y="5155198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6530975" y="5446712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719637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Cache </a:t>
            </a:r>
          </a:p>
          <a:p>
            <a:pPr algn="ctr"/>
            <a:r>
              <a:rPr lang="en-US" sz="1600" dirty="0"/>
              <a:t>memory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240337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767262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Cache Organization (S, E, B)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</a:t>
            </a:r>
            <a:r>
              <a:rPr lang="en-US" sz="1800" baseline="30000" dirty="0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6553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096000" y="2338583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 = 2</a:t>
            </a:r>
            <a:r>
              <a:rPr lang="en-US" sz="1800" baseline="30000" dirty="0">
                <a:latin typeface="Calibri" pitchFamily="34" charset="0"/>
              </a:rPr>
              <a:t>b</a:t>
            </a:r>
            <a:r>
              <a:rPr lang="en-US" sz="18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43288" y="63362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285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</a:t>
            </a:r>
            <a:r>
              <a:rPr lang="en-US" sz="1800" baseline="30000" dirty="0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92556" y="61076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867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 = 2</a:t>
            </a:r>
            <a:r>
              <a:rPr lang="en-US" sz="1800" baseline="30000" dirty="0">
                <a:latin typeface="Calibri" pitchFamily="34" charset="0"/>
              </a:rPr>
              <a:t>b</a:t>
            </a:r>
            <a:r>
              <a:rPr lang="en-US" sz="18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11305</TotalTime>
  <Words>4552</Words>
  <Application>Microsoft Macintosh PowerPoint</Application>
  <PresentationFormat>On-screen Show (4:3)</PresentationFormat>
  <Paragraphs>1052</Paragraphs>
  <Slides>49</Slides>
  <Notes>36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1" baseType="lpstr">
      <vt:lpstr>Arial</vt:lpstr>
      <vt:lpstr>Arial Narrow</vt:lpstr>
      <vt:lpstr>Calibri</vt:lpstr>
      <vt:lpstr>Comic Sans MS</vt:lpstr>
      <vt:lpstr>Courier New</vt:lpstr>
      <vt:lpstr>Helvetica</vt:lpstr>
      <vt:lpstr>Menlo</vt:lpstr>
      <vt:lpstr>Menlo-Regular</vt:lpstr>
      <vt:lpstr>Times New Roman</vt:lpstr>
      <vt:lpstr>Wingdings</vt:lpstr>
      <vt:lpstr>Wingdings 2</vt:lpstr>
      <vt:lpstr>template2007</vt:lpstr>
      <vt:lpstr>Cache Memories  Susmit Shannigrahi</vt:lpstr>
      <vt:lpstr>Today</vt:lpstr>
      <vt:lpstr>Example Memory       Hierarchy</vt:lpstr>
      <vt:lpstr>General Cache Concept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 Associative Cache (Here: E = 2)</vt:lpstr>
      <vt:lpstr>E-way Set Associative Cache (Here: E = 2)</vt:lpstr>
      <vt:lpstr>E-way Set Associative Cache (Here: E = 2)</vt:lpstr>
      <vt:lpstr>2-Way Set Associative Cache Simulation</vt:lpstr>
      <vt:lpstr>What about writes?</vt:lpstr>
      <vt:lpstr>Intel Core i7 Cache Hierarchy</vt:lpstr>
      <vt:lpstr>Cache Performance Metrics</vt:lpstr>
      <vt:lpstr>Let’s think about those numbers</vt:lpstr>
      <vt:lpstr>Writing Cache Friendly Code</vt:lpstr>
      <vt:lpstr>Today</vt:lpstr>
      <vt:lpstr>Matrix Multiplication - Naive</vt:lpstr>
      <vt:lpstr>Matrix Multiplication - Optimized</vt:lpstr>
      <vt:lpstr>The Memory Mountain</vt:lpstr>
      <vt:lpstr>Memory Mountain Test Function</vt:lpstr>
      <vt:lpstr>The Memory Mountain</vt:lpstr>
      <vt:lpstr>Today</vt:lpstr>
      <vt:lpstr>Matrix Multiplication Example</vt:lpstr>
      <vt:lpstr>Miss Rate Analysis for Matrix Multiply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Today</vt:lpstr>
      <vt:lpstr>Summary</vt:lpstr>
      <vt:lpstr>Additional Slides</vt:lpstr>
      <vt:lpstr>Example: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Shannigrahi, Susmit</cp:lastModifiedBy>
  <cp:revision>525</cp:revision>
  <cp:lastPrinted>2012-10-02T07:07:18Z</cp:lastPrinted>
  <dcterms:created xsi:type="dcterms:W3CDTF">2012-10-02T17:26:51Z</dcterms:created>
  <dcterms:modified xsi:type="dcterms:W3CDTF">2024-11-04T18:39:27Z</dcterms:modified>
</cp:coreProperties>
</file>