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542" r:id="rId2"/>
    <p:sldId id="1308" r:id="rId3"/>
    <p:sldId id="1337" r:id="rId4"/>
    <p:sldId id="1324" r:id="rId5"/>
    <p:sldId id="1243" r:id="rId6"/>
    <p:sldId id="1290" r:id="rId7"/>
    <p:sldId id="1291" r:id="rId8"/>
    <p:sldId id="1292" r:id="rId9"/>
    <p:sldId id="1293" r:id="rId10"/>
    <p:sldId id="1294" r:id="rId11"/>
    <p:sldId id="1300" r:id="rId12"/>
    <p:sldId id="1301" r:id="rId13"/>
    <p:sldId id="1302" r:id="rId14"/>
    <p:sldId id="1298" r:id="rId15"/>
    <p:sldId id="1257" r:id="rId16"/>
    <p:sldId id="1303" r:id="rId17"/>
    <p:sldId id="1305" r:id="rId18"/>
    <p:sldId id="1309" r:id="rId19"/>
    <p:sldId id="1323" r:id="rId20"/>
    <p:sldId id="1264" r:id="rId21"/>
    <p:sldId id="1330" r:id="rId22"/>
    <p:sldId id="1338" r:id="rId23"/>
    <p:sldId id="1339" r:id="rId24"/>
    <p:sldId id="1331" r:id="rId25"/>
    <p:sldId id="1332" r:id="rId26"/>
    <p:sldId id="1335" r:id="rId27"/>
    <p:sldId id="1313" r:id="rId28"/>
    <p:sldId id="1273" r:id="rId29"/>
    <p:sldId id="1274" r:id="rId30"/>
    <p:sldId id="1275" r:id="rId31"/>
    <p:sldId id="1276" r:id="rId32"/>
    <p:sldId id="1277" r:id="rId33"/>
    <p:sldId id="1278" r:id="rId34"/>
    <p:sldId id="1279" r:id="rId35"/>
    <p:sldId id="1280" r:id="rId36"/>
    <p:sldId id="1281" r:id="rId37"/>
    <p:sldId id="1282" r:id="rId38"/>
    <p:sldId id="1314" r:id="rId39"/>
    <p:sldId id="1322" r:id="rId40"/>
    <p:sldId id="1340" r:id="rId41"/>
    <p:sldId id="1341" r:id="rId42"/>
    <p:sldId id="1315" r:id="rId43"/>
    <p:sldId id="1316" r:id="rId44"/>
    <p:sldId id="1317" r:id="rId45"/>
    <p:sldId id="1318" r:id="rId46"/>
    <p:sldId id="1319" r:id="rId47"/>
    <p:sldId id="1320" r:id="rId48"/>
    <p:sldId id="1321" r:id="rId49"/>
    <p:sldId id="1336" r:id="rId50"/>
  </p:sldIdLst>
  <p:sldSz cx="9144000" cy="6858000" type="screen4x3"/>
  <p:notesSz cx="7302500" cy="9586913"/>
  <p:custDataLst>
    <p:tags r:id="rId5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90000"/>
    <a:srgbClr val="F6F5BD"/>
    <a:srgbClr val="D5F1CF"/>
    <a:srgbClr val="F1C7C7"/>
    <a:srgbClr val="E2AC00"/>
    <a:srgbClr val="A9E39D"/>
    <a:srgbClr val="FF9999"/>
    <a:srgbClr val="8C4040"/>
    <a:srgbClr val="5C5C9A"/>
    <a:srgbClr val="6767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06" autoAdjust="0"/>
    <p:restoredTop sz="94649" autoAdjust="0"/>
  </p:normalViewPr>
  <p:slideViewPr>
    <p:cSldViewPr snapToObjects="1">
      <p:cViewPr varScale="1">
        <p:scale>
          <a:sx n="118" d="100"/>
          <a:sy n="118" d="100"/>
        </p:scale>
        <p:origin x="264" y="192"/>
      </p:cViewPr>
      <p:guideLst>
        <p:guide orient="horz" pos="283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40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gs" Target="tags/tag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ountains:corei7mountain4x4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em:corei7mm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45"/>
      <c:rAngAx val="0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498920968212"/>
          <c:y val="2.8386075383512899E-2"/>
          <c:w val="0.69976389617964396"/>
          <c:h val="0.921287118521949"/>
        </c:manualLayout>
      </c:layout>
      <c:surface3DChart>
        <c:wireframe val="0"/>
        <c:ser>
          <c:idx val="0"/>
          <c:order val="0"/>
          <c:tx>
            <c:strRef>
              <c:f>data!$A$2</c:f>
              <c:strCache>
                <c:ptCount val="1"/>
                <c:pt idx="0">
                  <c:v>128m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data!$B$2:$M$2</c:f>
              <c:numCache>
                <c:formatCode>General</c:formatCode>
                <c:ptCount val="12"/>
                <c:pt idx="0">
                  <c:v>8350</c:v>
                </c:pt>
                <c:pt idx="1">
                  <c:v>4750</c:v>
                </c:pt>
                <c:pt idx="2">
                  <c:v>3096</c:v>
                </c:pt>
                <c:pt idx="3">
                  <c:v>2286</c:v>
                </c:pt>
                <c:pt idx="4">
                  <c:v>1817</c:v>
                </c:pt>
                <c:pt idx="5">
                  <c:v>1512</c:v>
                </c:pt>
                <c:pt idx="6">
                  <c:v>1293</c:v>
                </c:pt>
                <c:pt idx="7">
                  <c:v>1131</c:v>
                </c:pt>
                <c:pt idx="8">
                  <c:v>1055</c:v>
                </c:pt>
                <c:pt idx="9">
                  <c:v>995</c:v>
                </c:pt>
                <c:pt idx="10">
                  <c:v>945</c:v>
                </c:pt>
                <c:pt idx="11">
                  <c:v>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E2-F948-B89E-B4C8F521FB9C}"/>
            </c:ext>
          </c:extLst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64m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data!$B$3:$M$3</c:f>
              <c:numCache>
                <c:formatCode>General</c:formatCode>
                <c:ptCount val="12"/>
                <c:pt idx="0">
                  <c:v>8352</c:v>
                </c:pt>
                <c:pt idx="1">
                  <c:v>4750</c:v>
                </c:pt>
                <c:pt idx="2">
                  <c:v>3092</c:v>
                </c:pt>
                <c:pt idx="3">
                  <c:v>2287</c:v>
                </c:pt>
                <c:pt idx="4">
                  <c:v>1816</c:v>
                </c:pt>
                <c:pt idx="5">
                  <c:v>1510</c:v>
                </c:pt>
                <c:pt idx="6">
                  <c:v>1291</c:v>
                </c:pt>
                <c:pt idx="7">
                  <c:v>1129</c:v>
                </c:pt>
                <c:pt idx="8">
                  <c:v>1051</c:v>
                </c:pt>
                <c:pt idx="9">
                  <c:v>989</c:v>
                </c:pt>
                <c:pt idx="10">
                  <c:v>938</c:v>
                </c:pt>
                <c:pt idx="11">
                  <c:v>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E2-F948-B89E-B4C8F521FB9C}"/>
            </c:ext>
          </c:extLst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32m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data!$B$4:$M$4</c:f>
              <c:numCache>
                <c:formatCode>General</c:formatCode>
                <c:ptCount val="12"/>
                <c:pt idx="0">
                  <c:v>8406</c:v>
                </c:pt>
                <c:pt idx="1">
                  <c:v>4787</c:v>
                </c:pt>
                <c:pt idx="2">
                  <c:v>3098</c:v>
                </c:pt>
                <c:pt idx="3">
                  <c:v>2289</c:v>
                </c:pt>
                <c:pt idx="4">
                  <c:v>1823</c:v>
                </c:pt>
                <c:pt idx="5">
                  <c:v>1512</c:v>
                </c:pt>
                <c:pt idx="6">
                  <c:v>1295</c:v>
                </c:pt>
                <c:pt idx="7">
                  <c:v>1133</c:v>
                </c:pt>
                <c:pt idx="8">
                  <c:v>1052</c:v>
                </c:pt>
                <c:pt idx="9">
                  <c:v>989</c:v>
                </c:pt>
                <c:pt idx="10">
                  <c:v>938</c:v>
                </c:pt>
                <c:pt idx="11">
                  <c:v>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E2-F948-B89E-B4C8F521FB9C}"/>
            </c:ext>
          </c:extLst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16m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data!$B$5:$M$5</c:f>
              <c:numCache>
                <c:formatCode>General</c:formatCode>
                <c:ptCount val="12"/>
                <c:pt idx="0">
                  <c:v>8556</c:v>
                </c:pt>
                <c:pt idx="1">
                  <c:v>4990</c:v>
                </c:pt>
                <c:pt idx="2">
                  <c:v>3204</c:v>
                </c:pt>
                <c:pt idx="3">
                  <c:v>2376</c:v>
                </c:pt>
                <c:pt idx="4">
                  <c:v>1891</c:v>
                </c:pt>
                <c:pt idx="5">
                  <c:v>1579</c:v>
                </c:pt>
                <c:pt idx="6">
                  <c:v>1356</c:v>
                </c:pt>
                <c:pt idx="7">
                  <c:v>1198</c:v>
                </c:pt>
                <c:pt idx="8">
                  <c:v>1127</c:v>
                </c:pt>
                <c:pt idx="9">
                  <c:v>1070</c:v>
                </c:pt>
                <c:pt idx="10">
                  <c:v>1028</c:v>
                </c:pt>
                <c:pt idx="11">
                  <c:v>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E2-F948-B89E-B4C8F521FB9C}"/>
            </c:ext>
          </c:extLst>
        </c:ser>
        <c:ser>
          <c:idx val="4"/>
          <c:order val="4"/>
          <c:tx>
            <c:strRef>
              <c:f>data!$A$6</c:f>
              <c:strCache>
                <c:ptCount val="1"/>
                <c:pt idx="0">
                  <c:v>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data!$B$6:$M$6</c:f>
              <c:numCache>
                <c:formatCode>General</c:formatCode>
                <c:ptCount val="12"/>
                <c:pt idx="0">
                  <c:v>8998</c:v>
                </c:pt>
                <c:pt idx="1">
                  <c:v>5447</c:v>
                </c:pt>
                <c:pt idx="2">
                  <c:v>3570</c:v>
                </c:pt>
                <c:pt idx="3">
                  <c:v>2643</c:v>
                </c:pt>
                <c:pt idx="4">
                  <c:v>2104</c:v>
                </c:pt>
                <c:pt idx="5">
                  <c:v>1743</c:v>
                </c:pt>
                <c:pt idx="6">
                  <c:v>1477</c:v>
                </c:pt>
                <c:pt idx="7">
                  <c:v>1300</c:v>
                </c:pt>
                <c:pt idx="8">
                  <c:v>1217</c:v>
                </c:pt>
                <c:pt idx="9">
                  <c:v>1158</c:v>
                </c:pt>
                <c:pt idx="10">
                  <c:v>1128</c:v>
                </c:pt>
                <c:pt idx="11">
                  <c:v>1096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E2-F948-B89E-B4C8F521FB9C}"/>
            </c:ext>
          </c:extLst>
        </c:ser>
        <c:ser>
          <c:idx val="5"/>
          <c:order val="5"/>
          <c:tx>
            <c:strRef>
              <c:f>data!$A$7</c:f>
              <c:strCache>
                <c:ptCount val="1"/>
                <c:pt idx="0">
                  <c:v>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data!$B$7:$M$7</c:f>
              <c:numCache>
                <c:formatCode>General</c:formatCode>
                <c:ptCount val="12"/>
                <c:pt idx="0">
                  <c:v>11494</c:v>
                </c:pt>
                <c:pt idx="1">
                  <c:v>7921</c:v>
                </c:pt>
                <c:pt idx="2">
                  <c:v>5664</c:v>
                </c:pt>
                <c:pt idx="3">
                  <c:v>4319</c:v>
                </c:pt>
                <c:pt idx="4">
                  <c:v>3524</c:v>
                </c:pt>
                <c:pt idx="5">
                  <c:v>2991</c:v>
                </c:pt>
                <c:pt idx="6">
                  <c:v>2592</c:v>
                </c:pt>
                <c:pt idx="7">
                  <c:v>2298</c:v>
                </c:pt>
                <c:pt idx="8">
                  <c:v>2208</c:v>
                </c:pt>
                <c:pt idx="9">
                  <c:v>2148</c:v>
                </c:pt>
                <c:pt idx="10">
                  <c:v>2117</c:v>
                </c:pt>
                <c:pt idx="11">
                  <c:v>2077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0E2-F948-B89E-B4C8F521FB9C}"/>
            </c:ext>
          </c:extLst>
        </c:ser>
        <c:ser>
          <c:idx val="6"/>
          <c:order val="6"/>
          <c:tx>
            <c:strRef>
              <c:f>data!$A$8</c:f>
              <c:strCache>
                <c:ptCount val="1"/>
                <c:pt idx="0">
                  <c:v>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data!$B$8:$M$8</c:f>
              <c:numCache>
                <c:formatCode>General</c:formatCode>
                <c:ptCount val="12"/>
                <c:pt idx="0">
                  <c:v>12297</c:v>
                </c:pt>
                <c:pt idx="1">
                  <c:v>8417</c:v>
                </c:pt>
                <c:pt idx="2">
                  <c:v>5940</c:v>
                </c:pt>
                <c:pt idx="3">
                  <c:v>4573</c:v>
                </c:pt>
                <c:pt idx="4">
                  <c:v>3734</c:v>
                </c:pt>
                <c:pt idx="5">
                  <c:v>3174</c:v>
                </c:pt>
                <c:pt idx="6">
                  <c:v>2763</c:v>
                </c:pt>
                <c:pt idx="7">
                  <c:v>2446</c:v>
                </c:pt>
                <c:pt idx="8">
                  <c:v>2349</c:v>
                </c:pt>
                <c:pt idx="9">
                  <c:v>2272</c:v>
                </c:pt>
                <c:pt idx="10">
                  <c:v>2213</c:v>
                </c:pt>
                <c:pt idx="11">
                  <c:v>2160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E2-F948-B89E-B4C8F521FB9C}"/>
            </c:ext>
          </c:extLst>
        </c:ser>
        <c:ser>
          <c:idx val="7"/>
          <c:order val="7"/>
          <c:tx>
            <c:strRef>
              <c:f>data!$A$9</c:f>
              <c:strCache>
                <c:ptCount val="1"/>
                <c:pt idx="0">
                  <c:v>1024k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data!$B$9:$M$9</c:f>
              <c:numCache>
                <c:formatCode>General</c:formatCode>
                <c:ptCount val="12"/>
                <c:pt idx="0">
                  <c:v>12422</c:v>
                </c:pt>
                <c:pt idx="1">
                  <c:v>8398</c:v>
                </c:pt>
                <c:pt idx="2">
                  <c:v>5971</c:v>
                </c:pt>
                <c:pt idx="3">
                  <c:v>4569</c:v>
                </c:pt>
                <c:pt idx="4">
                  <c:v>3740</c:v>
                </c:pt>
                <c:pt idx="5">
                  <c:v>3172</c:v>
                </c:pt>
                <c:pt idx="6">
                  <c:v>2756</c:v>
                </c:pt>
                <c:pt idx="7">
                  <c:v>2446</c:v>
                </c:pt>
                <c:pt idx="8">
                  <c:v>2351</c:v>
                </c:pt>
                <c:pt idx="9">
                  <c:v>2271</c:v>
                </c:pt>
                <c:pt idx="10">
                  <c:v>2209</c:v>
                </c:pt>
                <c:pt idx="11">
                  <c:v>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0E2-F948-B89E-B4C8F521FB9C}"/>
            </c:ext>
          </c:extLst>
        </c:ser>
        <c:ser>
          <c:idx val="8"/>
          <c:order val="8"/>
          <c:tx>
            <c:strRef>
              <c:f>data!$A$10</c:f>
              <c:strCache>
                <c:ptCount val="1"/>
                <c:pt idx="0">
                  <c:v>512k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data!$B$10:$M$10</c:f>
              <c:numCache>
                <c:formatCode>General</c:formatCode>
                <c:ptCount val="12"/>
                <c:pt idx="0">
                  <c:v>12432</c:v>
                </c:pt>
                <c:pt idx="1">
                  <c:v>8472</c:v>
                </c:pt>
                <c:pt idx="2">
                  <c:v>5950</c:v>
                </c:pt>
                <c:pt idx="3">
                  <c:v>4573</c:v>
                </c:pt>
                <c:pt idx="4">
                  <c:v>3726</c:v>
                </c:pt>
                <c:pt idx="5">
                  <c:v>3165</c:v>
                </c:pt>
                <c:pt idx="6">
                  <c:v>2758</c:v>
                </c:pt>
                <c:pt idx="7">
                  <c:v>2447</c:v>
                </c:pt>
                <c:pt idx="8">
                  <c:v>2341</c:v>
                </c:pt>
                <c:pt idx="9">
                  <c:v>2267</c:v>
                </c:pt>
                <c:pt idx="10">
                  <c:v>2210</c:v>
                </c:pt>
                <c:pt idx="11">
                  <c:v>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E2-F948-B89E-B4C8F521FB9C}"/>
            </c:ext>
          </c:extLst>
        </c:ser>
        <c:ser>
          <c:idx val="9"/>
          <c:order val="9"/>
          <c:tx>
            <c:strRef>
              <c:f>data!$A$11</c:f>
              <c:strCache>
                <c:ptCount val="1"/>
                <c:pt idx="0">
                  <c:v>256k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data!$B$11:$M$11</c:f>
              <c:numCache>
                <c:formatCode>General</c:formatCode>
                <c:ptCount val="12"/>
                <c:pt idx="0">
                  <c:v>12564</c:v>
                </c:pt>
                <c:pt idx="1">
                  <c:v>10037</c:v>
                </c:pt>
                <c:pt idx="2">
                  <c:v>8679</c:v>
                </c:pt>
                <c:pt idx="3">
                  <c:v>7175</c:v>
                </c:pt>
                <c:pt idx="4">
                  <c:v>5915</c:v>
                </c:pt>
                <c:pt idx="5">
                  <c:v>5022</c:v>
                </c:pt>
                <c:pt idx="6">
                  <c:v>4345</c:v>
                </c:pt>
                <c:pt idx="7">
                  <c:v>3856</c:v>
                </c:pt>
                <c:pt idx="8">
                  <c:v>3895</c:v>
                </c:pt>
                <c:pt idx="9">
                  <c:v>3981</c:v>
                </c:pt>
                <c:pt idx="10">
                  <c:v>4001</c:v>
                </c:pt>
                <c:pt idx="11">
                  <c:v>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0E2-F948-B89E-B4C8F521FB9C}"/>
            </c:ext>
          </c:extLst>
        </c:ser>
        <c:ser>
          <c:idx val="10"/>
          <c:order val="10"/>
          <c:tx>
            <c:strRef>
              <c:f>data!$A$12</c:f>
              <c:strCache>
                <c:ptCount val="1"/>
                <c:pt idx="0">
                  <c:v>128k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data!$B$12:$M$12</c:f>
              <c:numCache>
                <c:formatCode>General</c:formatCode>
                <c:ptCount val="12"/>
                <c:pt idx="0">
                  <c:v>12711</c:v>
                </c:pt>
                <c:pt idx="1">
                  <c:v>10750</c:v>
                </c:pt>
                <c:pt idx="2">
                  <c:v>10271</c:v>
                </c:pt>
                <c:pt idx="3">
                  <c:v>8649</c:v>
                </c:pt>
                <c:pt idx="4">
                  <c:v>7525</c:v>
                </c:pt>
                <c:pt idx="5">
                  <c:v>6374</c:v>
                </c:pt>
                <c:pt idx="6">
                  <c:v>5482</c:v>
                </c:pt>
                <c:pt idx="7">
                  <c:v>4854</c:v>
                </c:pt>
                <c:pt idx="8">
                  <c:v>4901</c:v>
                </c:pt>
                <c:pt idx="9">
                  <c:v>4933</c:v>
                </c:pt>
                <c:pt idx="10">
                  <c:v>4917</c:v>
                </c:pt>
                <c:pt idx="11">
                  <c:v>4924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0E2-F948-B89E-B4C8F521FB9C}"/>
            </c:ext>
          </c:extLst>
        </c:ser>
        <c:ser>
          <c:idx val="11"/>
          <c:order val="11"/>
          <c:tx>
            <c:strRef>
              <c:f>data!$A$13</c:f>
              <c:strCache>
                <c:ptCount val="1"/>
                <c:pt idx="0">
                  <c:v>64k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data!$B$13:$M$13</c:f>
              <c:numCache>
                <c:formatCode>General</c:formatCode>
                <c:ptCount val="12"/>
                <c:pt idx="0">
                  <c:v>12687</c:v>
                </c:pt>
                <c:pt idx="1">
                  <c:v>10689</c:v>
                </c:pt>
                <c:pt idx="2">
                  <c:v>10208</c:v>
                </c:pt>
                <c:pt idx="3">
                  <c:v>8768</c:v>
                </c:pt>
                <c:pt idx="4">
                  <c:v>7570</c:v>
                </c:pt>
                <c:pt idx="5">
                  <c:v>6352</c:v>
                </c:pt>
                <c:pt idx="6">
                  <c:v>5460</c:v>
                </c:pt>
                <c:pt idx="7">
                  <c:v>4830</c:v>
                </c:pt>
                <c:pt idx="8">
                  <c:v>4885</c:v>
                </c:pt>
                <c:pt idx="9">
                  <c:v>4885</c:v>
                </c:pt>
                <c:pt idx="10">
                  <c:v>4823</c:v>
                </c:pt>
                <c:pt idx="11">
                  <c:v>4868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0E2-F948-B89E-B4C8F521FB9C}"/>
            </c:ext>
          </c:extLst>
        </c:ser>
        <c:ser>
          <c:idx val="12"/>
          <c:order val="12"/>
          <c:tx>
            <c:strRef>
              <c:f>data!$A$14</c:f>
              <c:strCache>
                <c:ptCount val="1"/>
                <c:pt idx="0">
                  <c:v>32k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data!$B$14:$M$14</c:f>
              <c:numCache>
                <c:formatCode>General</c:formatCode>
                <c:ptCount val="12"/>
                <c:pt idx="0">
                  <c:v>14101</c:v>
                </c:pt>
                <c:pt idx="1">
                  <c:v>13686</c:v>
                </c:pt>
                <c:pt idx="2">
                  <c:v>13524</c:v>
                </c:pt>
                <c:pt idx="3">
                  <c:v>13092</c:v>
                </c:pt>
                <c:pt idx="4">
                  <c:v>13144</c:v>
                </c:pt>
                <c:pt idx="5">
                  <c:v>12771</c:v>
                </c:pt>
                <c:pt idx="6">
                  <c:v>12783</c:v>
                </c:pt>
                <c:pt idx="7">
                  <c:v>12466</c:v>
                </c:pt>
                <c:pt idx="8">
                  <c:v>12230</c:v>
                </c:pt>
                <c:pt idx="9">
                  <c:v>12716</c:v>
                </c:pt>
                <c:pt idx="10">
                  <c:v>12238</c:v>
                </c:pt>
                <c:pt idx="11">
                  <c:v>12409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0E2-F948-B89E-B4C8F521FB9C}"/>
            </c:ext>
          </c:extLst>
        </c:ser>
        <c:ser>
          <c:idx val="13"/>
          <c:order val="13"/>
          <c:tx>
            <c:strRef>
              <c:f>data!$A$15</c:f>
              <c:strCache>
                <c:ptCount val="1"/>
                <c:pt idx="0">
                  <c:v>16k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data!$B$15:$M$15</c:f>
              <c:numCache>
                <c:formatCode>General</c:formatCode>
                <c:ptCount val="12"/>
                <c:pt idx="0">
                  <c:v>13958</c:v>
                </c:pt>
                <c:pt idx="1">
                  <c:v>13986</c:v>
                </c:pt>
                <c:pt idx="2">
                  <c:v>13366</c:v>
                </c:pt>
                <c:pt idx="3">
                  <c:v>13033</c:v>
                </c:pt>
                <c:pt idx="4">
                  <c:v>12835</c:v>
                </c:pt>
                <c:pt idx="5">
                  <c:v>12409</c:v>
                </c:pt>
                <c:pt idx="6">
                  <c:v>11784</c:v>
                </c:pt>
                <c:pt idx="7">
                  <c:v>10833</c:v>
                </c:pt>
                <c:pt idx="8">
                  <c:v>10414</c:v>
                </c:pt>
                <c:pt idx="9">
                  <c:v>11543</c:v>
                </c:pt>
                <c:pt idx="10">
                  <c:v>10857</c:v>
                </c:pt>
                <c:pt idx="11">
                  <c:v>10129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0E2-F948-B89E-B4C8F521FB9C}"/>
            </c:ext>
          </c:extLst>
        </c:ser>
        <c:bandFmts/>
        <c:axId val="2106013720"/>
        <c:axId val="-2123485224"/>
        <c:axId val="-2123504792"/>
      </c:surface3DChart>
      <c:catAx>
        <c:axId val="21060137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13657770709015099"/>
              <c:y val="0.84909405264439197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 rot="0" vert="horz" anchor="b" anchorCtr="1"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-2123485224"/>
        <c:crosses val="autoZero"/>
        <c:auto val="1"/>
        <c:lblAlgn val="ctr"/>
        <c:lblOffset val="100"/>
        <c:noMultiLvlLbl val="0"/>
      </c:catAx>
      <c:valAx>
        <c:axId val="-2123485224"/>
        <c:scaling>
          <c:orientation val="minMax"/>
          <c:max val="17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Read throughput (MB/s)</a:t>
                </a:r>
              </a:p>
              <a:p>
                <a:pPr>
                  <a:defRPr sz="1200">
                    <a:latin typeface="Arial"/>
                  </a:defRPr>
                </a:pPr>
                <a:endParaRPr lang="en-US" sz="1200">
                  <a:latin typeface="Arial"/>
                </a:endParaRPr>
              </a:p>
            </c:rich>
          </c:tx>
          <c:layout>
            <c:manualLayout>
              <c:xMode val="edge"/>
              <c:yMode val="edge"/>
              <c:x val="2.9427050902444098E-2"/>
              <c:y val="0.261701562111001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2106013720"/>
        <c:crosses val="autoZero"/>
        <c:crossBetween val="midCat"/>
        <c:majorUnit val="2000"/>
        <c:minorUnit val="500"/>
      </c:valAx>
      <c:serAx>
        <c:axId val="-2123504792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Size (bytes)</a:t>
                </a:r>
              </a:p>
            </c:rich>
          </c:tx>
          <c:layout>
            <c:manualLayout>
              <c:xMode val="edge"/>
              <c:yMode val="edge"/>
              <c:x val="0.64497276173811602"/>
              <c:y val="0.855644760091263"/>
            </c:manualLayout>
          </c:layout>
          <c:overlay val="0"/>
        </c:title>
        <c:majorTickMark val="out"/>
        <c:minorTickMark val="none"/>
        <c:tickLblPos val="nextTo"/>
        <c:txPr>
          <a:bodyPr rot="0" vert="horz" lIns="2">
            <a:spAutoFit/>
          </a:bodyPr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-2123485224"/>
        <c:crosses val="autoZero"/>
        <c:tickLblSkip val="2"/>
        <c:tickMarkSkip val="1"/>
      </c:serAx>
    </c:plotArea>
    <c:plotVisOnly val="1"/>
    <c:dispBlanksAs val="zero"/>
    <c:showDLblsOverMax val="0"/>
  </c:chart>
  <c:spPr>
    <a:ln w="9525"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jki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tar"/>
            <c:size val="8"/>
            <c:spPr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data!$B$2:$B$15</c:f>
              <c:numCache>
                <c:formatCode>General</c:formatCode>
                <c:ptCount val="14"/>
                <c:pt idx="0">
                  <c:v>4.8</c:v>
                </c:pt>
                <c:pt idx="1">
                  <c:v>4.68</c:v>
                </c:pt>
                <c:pt idx="2">
                  <c:v>4.6499999999999977</c:v>
                </c:pt>
                <c:pt idx="3">
                  <c:v>4.8</c:v>
                </c:pt>
                <c:pt idx="4">
                  <c:v>6.84</c:v>
                </c:pt>
                <c:pt idx="5">
                  <c:v>15.03</c:v>
                </c:pt>
                <c:pt idx="6">
                  <c:v>22.78</c:v>
                </c:pt>
                <c:pt idx="7">
                  <c:v>29.39</c:v>
                </c:pt>
                <c:pt idx="8">
                  <c:v>40.39</c:v>
                </c:pt>
                <c:pt idx="9">
                  <c:v>57.06</c:v>
                </c:pt>
                <c:pt idx="10">
                  <c:v>60.54</c:v>
                </c:pt>
                <c:pt idx="11">
                  <c:v>63.33</c:v>
                </c:pt>
                <c:pt idx="12">
                  <c:v>65.61</c:v>
                </c:pt>
                <c:pt idx="13">
                  <c:v>67.489999999999995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8E-4D43-9DC7-B029ADE05220}"/>
            </c:ext>
          </c:extLst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kji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data!$C$2:$C$15</c:f>
              <c:numCache>
                <c:formatCode>General</c:formatCode>
                <c:ptCount val="14"/>
                <c:pt idx="0">
                  <c:v>4.83</c:v>
                </c:pt>
                <c:pt idx="1">
                  <c:v>4.72</c:v>
                </c:pt>
                <c:pt idx="2">
                  <c:v>4.6399999999999997</c:v>
                </c:pt>
                <c:pt idx="3">
                  <c:v>4.6899999999999986</c:v>
                </c:pt>
                <c:pt idx="4">
                  <c:v>6.83</c:v>
                </c:pt>
                <c:pt idx="5">
                  <c:v>15.1</c:v>
                </c:pt>
                <c:pt idx="6">
                  <c:v>22.68</c:v>
                </c:pt>
                <c:pt idx="7">
                  <c:v>29.18</c:v>
                </c:pt>
                <c:pt idx="8">
                  <c:v>40.26</c:v>
                </c:pt>
                <c:pt idx="9">
                  <c:v>57.02</c:v>
                </c:pt>
                <c:pt idx="10">
                  <c:v>60.53</c:v>
                </c:pt>
                <c:pt idx="11">
                  <c:v>63.34</c:v>
                </c:pt>
                <c:pt idx="12">
                  <c:v>65.62</c:v>
                </c:pt>
                <c:pt idx="13">
                  <c:v>67.53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58E-4D43-9DC7-B029ADE05220}"/>
            </c:ext>
          </c:extLst>
        </c:ser>
        <c:ser>
          <c:idx val="2"/>
          <c:order val="2"/>
          <c:tx>
            <c:strRef>
              <c:f>data!$D$1</c:f>
              <c:strCache>
                <c:ptCount val="1"/>
                <c:pt idx="0">
                  <c:v>ijk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x"/>
            <c:size val="8"/>
            <c:spPr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data!$D$2:$D$15</c:f>
              <c:numCache>
                <c:formatCode>General</c:formatCode>
                <c:ptCount val="14"/>
                <c:pt idx="0">
                  <c:v>3.75</c:v>
                </c:pt>
                <c:pt idx="1">
                  <c:v>4.08</c:v>
                </c:pt>
                <c:pt idx="2">
                  <c:v>4.33</c:v>
                </c:pt>
                <c:pt idx="3">
                  <c:v>4.45</c:v>
                </c:pt>
                <c:pt idx="4">
                  <c:v>4.45</c:v>
                </c:pt>
                <c:pt idx="5">
                  <c:v>4.45</c:v>
                </c:pt>
                <c:pt idx="6">
                  <c:v>4.45</c:v>
                </c:pt>
                <c:pt idx="7">
                  <c:v>4.47</c:v>
                </c:pt>
                <c:pt idx="8">
                  <c:v>7.73</c:v>
                </c:pt>
                <c:pt idx="9">
                  <c:v>18.77</c:v>
                </c:pt>
                <c:pt idx="10">
                  <c:v>20.36</c:v>
                </c:pt>
                <c:pt idx="11">
                  <c:v>21.67</c:v>
                </c:pt>
                <c:pt idx="12">
                  <c:v>22.76</c:v>
                </c:pt>
                <c:pt idx="13">
                  <c:v>23.71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58E-4D43-9DC7-B029ADE05220}"/>
            </c:ext>
          </c:extLst>
        </c:ser>
        <c:ser>
          <c:idx val="3"/>
          <c:order val="3"/>
          <c:tx>
            <c:strRef>
              <c:f>data!$E$1</c:f>
              <c:strCache>
                <c:ptCount val="1"/>
                <c:pt idx="0">
                  <c:v>jik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data!$E$2:$E$15</c:f>
              <c:numCache>
                <c:formatCode>General</c:formatCode>
                <c:ptCount val="14"/>
                <c:pt idx="0">
                  <c:v>3.93</c:v>
                </c:pt>
                <c:pt idx="1">
                  <c:v>4.1399999999999997</c:v>
                </c:pt>
                <c:pt idx="2">
                  <c:v>4.3599999999999977</c:v>
                </c:pt>
                <c:pt idx="3">
                  <c:v>4.47</c:v>
                </c:pt>
                <c:pt idx="4">
                  <c:v>4.5199999999999996</c:v>
                </c:pt>
                <c:pt idx="5">
                  <c:v>4.5599999999999996</c:v>
                </c:pt>
                <c:pt idx="6">
                  <c:v>4.57</c:v>
                </c:pt>
                <c:pt idx="7">
                  <c:v>4.5999999999999996</c:v>
                </c:pt>
                <c:pt idx="8">
                  <c:v>7.96</c:v>
                </c:pt>
                <c:pt idx="9">
                  <c:v>19.05</c:v>
                </c:pt>
                <c:pt idx="10">
                  <c:v>20.59</c:v>
                </c:pt>
                <c:pt idx="11">
                  <c:v>21.86</c:v>
                </c:pt>
                <c:pt idx="12">
                  <c:v>22.92</c:v>
                </c:pt>
                <c:pt idx="13">
                  <c:v>23.82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58E-4D43-9DC7-B029ADE05220}"/>
            </c:ext>
          </c:extLst>
        </c:ser>
        <c:ser>
          <c:idx val="4"/>
          <c:order val="4"/>
          <c:tx>
            <c:strRef>
              <c:f>data!$F$1</c:f>
              <c:strCache>
                <c:ptCount val="1"/>
                <c:pt idx="0">
                  <c:v>kij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plus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data!$F$2:$F$15</c:f>
              <c:numCache>
                <c:formatCode>General</c:formatCode>
                <c:ptCount val="14"/>
                <c:pt idx="0">
                  <c:v>1.86</c:v>
                </c:pt>
                <c:pt idx="1">
                  <c:v>1.78</c:v>
                </c:pt>
                <c:pt idx="2">
                  <c:v>2.14</c:v>
                </c:pt>
                <c:pt idx="3">
                  <c:v>2.2999999999999998</c:v>
                </c:pt>
                <c:pt idx="4">
                  <c:v>2.23</c:v>
                </c:pt>
                <c:pt idx="5">
                  <c:v>2.1800000000000002</c:v>
                </c:pt>
                <c:pt idx="6">
                  <c:v>2.14</c:v>
                </c:pt>
                <c:pt idx="7">
                  <c:v>2.12</c:v>
                </c:pt>
                <c:pt idx="8">
                  <c:v>2.12</c:v>
                </c:pt>
                <c:pt idx="9">
                  <c:v>2.13</c:v>
                </c:pt>
                <c:pt idx="10">
                  <c:v>2.13</c:v>
                </c:pt>
                <c:pt idx="11">
                  <c:v>2.14</c:v>
                </c:pt>
                <c:pt idx="12">
                  <c:v>2.16</c:v>
                </c:pt>
                <c:pt idx="13">
                  <c:v>2.2200000000000002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58E-4D43-9DC7-B029ADE05220}"/>
            </c:ext>
          </c:extLst>
        </c:ser>
        <c:ser>
          <c:idx val="5"/>
          <c:order val="5"/>
          <c:tx>
            <c:strRef>
              <c:f>data!$G$1</c:f>
              <c:strCache>
                <c:ptCount val="1"/>
                <c:pt idx="0">
                  <c:v>ikj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data!$G$2:$G$15</c:f>
              <c:numCache>
                <c:formatCode>General</c:formatCode>
                <c:ptCount val="14"/>
                <c:pt idx="0">
                  <c:v>1.78</c:v>
                </c:pt>
                <c:pt idx="1">
                  <c:v>1.8</c:v>
                </c:pt>
                <c:pt idx="2">
                  <c:v>2.12</c:v>
                </c:pt>
                <c:pt idx="3">
                  <c:v>2.0299999999999998</c:v>
                </c:pt>
                <c:pt idx="4">
                  <c:v>1.96</c:v>
                </c:pt>
                <c:pt idx="5">
                  <c:v>1.92</c:v>
                </c:pt>
                <c:pt idx="6">
                  <c:v>1.89</c:v>
                </c:pt>
                <c:pt idx="7">
                  <c:v>1.86</c:v>
                </c:pt>
                <c:pt idx="8">
                  <c:v>1.86</c:v>
                </c:pt>
                <c:pt idx="9">
                  <c:v>1.88</c:v>
                </c:pt>
                <c:pt idx="10">
                  <c:v>1.89</c:v>
                </c:pt>
                <c:pt idx="11">
                  <c:v>1.9</c:v>
                </c:pt>
                <c:pt idx="12">
                  <c:v>1.91</c:v>
                </c:pt>
                <c:pt idx="13">
                  <c:v>1.95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58E-4D43-9DC7-B029ADE052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3702472"/>
        <c:axId val="-2123724056"/>
      </c:lineChart>
      <c:catAx>
        <c:axId val="-2123702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Array size (n)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2123724056"/>
        <c:crossesAt val="0"/>
        <c:auto val="1"/>
        <c:lblAlgn val="ctr"/>
        <c:lblOffset val="100"/>
        <c:noMultiLvlLbl val="0"/>
      </c:catAx>
      <c:valAx>
        <c:axId val="-2123724056"/>
        <c:scaling>
          <c:logBase val="10"/>
          <c:orientation val="minMax"/>
          <c:min val="1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Cycles per inner loop iteration</a:t>
                </a:r>
              </a:p>
            </c:rich>
          </c:tx>
          <c:overlay val="0"/>
        </c:title>
        <c:numFmt formatCode="General" sourceLinked="1"/>
        <c:majorTickMark val="out"/>
        <c:minorTickMark val="out"/>
        <c:tickLblPos val="nextTo"/>
        <c:crossAx val="-2123702472"/>
        <c:crosses val="autoZero"/>
        <c:crossBetween val="between"/>
        <c:minorUnit val="10"/>
      </c:valAx>
      <c:spPr>
        <a:solidFill>
          <a:schemeClr val="bg1"/>
        </a:solidFill>
      </c:spPr>
    </c:plotArea>
    <c:legend>
      <c:legendPos val="r"/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43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97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3612" cy="35814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778" y="4551798"/>
            <a:ext cx="5354947" cy="431510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3612" cy="3581400"/>
          </a:xfrm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778" y="4551798"/>
            <a:ext cx="5354947" cy="431510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1276247" y="726094"/>
            <a:ext cx="4752421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308" tIns="47654" rIns="95308" bIns="47654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278663" y="726094"/>
            <a:ext cx="4754835" cy="35826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84" y="4554201"/>
            <a:ext cx="5356133" cy="4314943"/>
          </a:xfrm>
          <a:noFill/>
          <a:ln/>
        </p:spPr>
        <p:txBody>
          <a:bodyPr lIns="95683" tIns="47003" rIns="95683" bIns="47003"/>
          <a:lstStyle/>
          <a:p>
            <a:endParaRPr lang="en-US"/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5963"/>
            <a:ext cx="4795838" cy="359886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3EB97D-7672-C943-18CF-AAB33454AC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>
            <a:extLst>
              <a:ext uri="{FF2B5EF4-FFF2-40B4-BE49-F238E27FC236}">
                <a16:creationId xmlns:a16="http://schemas.microsoft.com/office/drawing/2014/main" id="{90B44AF2-A164-68AD-8188-9445779B53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>
            <a:extLst>
              <a:ext uri="{FF2B5EF4-FFF2-40B4-BE49-F238E27FC236}">
                <a16:creationId xmlns:a16="http://schemas.microsoft.com/office/drawing/2014/main" id="{2C411213-278C-7F22-B6FC-C21B02365B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378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FF09B8-28C4-4B2F-7494-656B09D815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>
            <a:extLst>
              <a:ext uri="{FF2B5EF4-FFF2-40B4-BE49-F238E27FC236}">
                <a16:creationId xmlns:a16="http://schemas.microsoft.com/office/drawing/2014/main" id="{BAC3D2B5-AE70-1297-D246-209D684DAA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>
            <a:extLst>
              <a:ext uri="{FF2B5EF4-FFF2-40B4-BE49-F238E27FC236}">
                <a16:creationId xmlns:a16="http://schemas.microsoft.com/office/drawing/2014/main" id="{702ACB11-19F7-B928-9857-12FB401042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454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"/>
          <p:cNvSpPr txBox="1">
            <a:spLocks noChangeArrowheads="1"/>
          </p:cNvSpPr>
          <p:nvPr/>
        </p:nvSpPr>
        <p:spPr bwMode="auto">
          <a:xfrm>
            <a:off x="1233987" y="726094"/>
            <a:ext cx="4835733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088" tIns="47544" rIns="95088" bIns="47544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Cache Memories</a:t>
            </a:r>
            <a:br>
              <a:rPr lang="en-US" dirty="0"/>
            </a:br>
            <a:br>
              <a:rPr lang="en-US" dirty="0"/>
            </a:br>
            <a:r>
              <a:rPr lang="en-US" sz="2000" b="0" dirty="0" err="1"/>
              <a:t>Susmit</a:t>
            </a:r>
            <a:r>
              <a:rPr lang="en-US" sz="2000" b="0" dirty="0"/>
              <a:t> </a:t>
            </a:r>
            <a:r>
              <a:rPr lang="en-US" sz="2000" b="0" dirty="0" err="1"/>
              <a:t>Shannigrahi</a:t>
            </a:r>
            <a:endParaRPr lang="en-US" sz="2000" b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B70895-8795-1269-6126-6B0FFEDADC88}"/>
              </a:ext>
            </a:extLst>
          </p:cNvPr>
          <p:cNvSpPr txBox="1"/>
          <p:nvPr/>
        </p:nvSpPr>
        <p:spPr>
          <a:xfrm>
            <a:off x="152400" y="6477000"/>
            <a:ext cx="669018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0" i="0" dirty="0">
                <a:latin typeface="Calibri" pitchFamily="34" charset="0"/>
              </a:rPr>
              <a:t>Adapted from Bryant</a:t>
            </a:r>
            <a:r>
              <a:rPr lang="en-US" sz="1100" b="0" i="0" baseline="0" dirty="0">
                <a:latin typeface="Calibri" pitchFamily="34" charset="0"/>
              </a:rPr>
              <a:t> and </a:t>
            </a:r>
            <a:r>
              <a:rPr lang="en-US" sz="1100" b="0" i="0" baseline="0" dirty="0" err="1">
                <a:latin typeface="Calibri" pitchFamily="34" charset="0"/>
              </a:rPr>
              <a:t>O’Hallaron</a:t>
            </a:r>
            <a:r>
              <a:rPr lang="en-US" sz="11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100" b="0" i="0" dirty="0">
              <a:latin typeface="Calibri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10C14C2-B3A5-1526-1332-B9E758E13F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Direct Mapped Cache (E = 1)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Direct mapped: One line per set</a:t>
            </a:r>
          </a:p>
          <a:p>
            <a:r>
              <a:rPr lang="en-US" sz="1800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</a:t>
            </a:r>
            <a:r>
              <a:rPr lang="en-US" sz="1800" dirty="0" err="1">
                <a:latin typeface="Calibri" pitchFamily="34" charset="0"/>
              </a:rPr>
              <a:t>int</a:t>
            </a:r>
            <a:r>
              <a:rPr lang="en-US" sz="1800" dirty="0">
                <a:latin typeface="Calibri" pitchFamily="34" charset="0"/>
              </a:rPr>
              <a:t>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368639" y="2514600"/>
            <a:ext cx="246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match: assume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Down Arrow 25"/>
          <p:cNvSpPr/>
          <p:nvPr/>
        </p:nvSpPr>
        <p:spPr bwMode="auto">
          <a:xfrm flipV="1">
            <a:off x="4330522" y="35814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40656" y="4659868"/>
            <a:ext cx="2017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int</a:t>
            </a:r>
            <a:r>
              <a:rPr lang="en-US" sz="1800" dirty="0">
                <a:latin typeface="Calibri" pitchFamily="34" charset="0"/>
              </a:rPr>
              <a:t> (4 Bytes) is 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15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block offset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5715000"/>
            <a:ext cx="6819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If tag doesn’t match: </a:t>
            </a:r>
            <a:r>
              <a:rPr lang="en-US" dirty="0">
                <a:latin typeface="Calibri" pitchFamily="34" charset="0"/>
              </a:rPr>
              <a:t>old line is evicted and replaced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40" name="Rectangle 1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Direct-Mapped Cache Simulation</a:t>
            </a: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3211513" y="1391766"/>
            <a:ext cx="6161087" cy="31675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M=16 bytes (4-bit addresses), B=2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S=4 sets, E=1 Blocks/set</a:t>
            </a:r>
          </a:p>
          <a:p>
            <a:pPr algn="l">
              <a:lnSpc>
                <a:spcPct val="100000"/>
              </a:lnSpc>
            </a:pPr>
            <a:endParaRPr lang="en-US" sz="2000" b="0" dirty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</a:pPr>
            <a:endParaRPr lang="en-US" sz="2000" b="0" dirty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Address trace (reads, one byte per read):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0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1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7	[0</a:t>
            </a:r>
            <a:r>
              <a:rPr lang="en-US" sz="2000" u="sng" dirty="0">
                <a:latin typeface="Calibri"/>
                <a:cs typeface="Calibri"/>
              </a:rPr>
              <a:t>11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8	[1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0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65138" y="1633736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x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584200" y="1295400"/>
            <a:ext cx="52899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t</a:t>
            </a:r>
            <a:r>
              <a:rPr lang="en-US" sz="2000" b="0" dirty="0">
                <a:latin typeface="Calibri"/>
                <a:cs typeface="Calibri"/>
              </a:rPr>
              <a:t>=1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1212850" y="1295400"/>
            <a:ext cx="5407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s</a:t>
            </a:r>
            <a:r>
              <a:rPr lang="en-US" sz="2000" b="0" dirty="0">
                <a:latin typeface="Calibri"/>
                <a:cs typeface="Calibri"/>
              </a:rPr>
              <a:t>=2</a:t>
            </a: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1952625" y="1295400"/>
            <a:ext cx="57522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b=1</a:t>
            </a:r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1182688" y="1633736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1898650" y="1633736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3352800" y="5137150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516" name="Rectangle 12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517" name="Rectangle 13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149518" name="Rectangle 14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3502025" y="4724400"/>
            <a:ext cx="31098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v</a:t>
            </a:r>
          </a:p>
        </p:txBody>
      </p:sp>
      <p:sp>
        <p:nvSpPr>
          <p:cNvPr id="149520" name="Rectangle 16"/>
          <p:cNvSpPr>
            <a:spLocks noChangeArrowheads="1"/>
          </p:cNvSpPr>
          <p:nvPr/>
        </p:nvSpPr>
        <p:spPr bwMode="auto">
          <a:xfrm>
            <a:off x="3979862" y="4724400"/>
            <a:ext cx="5312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4937125" y="4724400"/>
            <a:ext cx="74141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3352800" y="54467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3927475" y="54467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4" name="Rectangle 20"/>
          <p:cNvSpPr>
            <a:spLocks noChangeArrowheads="1"/>
          </p:cNvSpPr>
          <p:nvPr/>
        </p:nvSpPr>
        <p:spPr bwMode="auto">
          <a:xfrm>
            <a:off x="4595812" y="54467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5" name="Rectangle 21"/>
          <p:cNvSpPr>
            <a:spLocks noChangeArrowheads="1"/>
          </p:cNvSpPr>
          <p:nvPr/>
        </p:nvSpPr>
        <p:spPr bwMode="auto">
          <a:xfrm>
            <a:off x="3352800" y="577056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6" name="Rectangle 22"/>
          <p:cNvSpPr>
            <a:spLocks noChangeArrowheads="1"/>
          </p:cNvSpPr>
          <p:nvPr/>
        </p:nvSpPr>
        <p:spPr bwMode="auto">
          <a:xfrm>
            <a:off x="3927475" y="577056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4595812" y="577056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3352800" y="60944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9" name="Rectangle 25"/>
          <p:cNvSpPr>
            <a:spLocks noChangeArrowheads="1"/>
          </p:cNvSpPr>
          <p:nvPr/>
        </p:nvSpPr>
        <p:spPr bwMode="auto">
          <a:xfrm>
            <a:off x="3927475" y="60944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4595812" y="60944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678" name="Text Box 174"/>
          <p:cNvSpPr txBox="1">
            <a:spLocks noChangeArrowheads="1"/>
          </p:cNvSpPr>
          <p:nvPr/>
        </p:nvSpPr>
        <p:spPr bwMode="auto">
          <a:xfrm>
            <a:off x="6657975" y="296882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176"/>
          <p:cNvGrpSpPr>
            <a:grpSpLocks/>
          </p:cNvGrpSpPr>
          <p:nvPr/>
        </p:nvGrpSpPr>
        <p:grpSpPr bwMode="auto">
          <a:xfrm>
            <a:off x="3352800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81" name="Rectangle 177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82" name="Rectangle 178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83" name="Rectangle 179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149684" name="Text Box 180"/>
          <p:cNvSpPr txBox="1">
            <a:spLocks noChangeArrowheads="1"/>
          </p:cNvSpPr>
          <p:nvPr/>
        </p:nvSpPr>
        <p:spPr bwMode="auto">
          <a:xfrm>
            <a:off x="6748463" y="3273623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149685" name="Text Box 181"/>
          <p:cNvSpPr txBox="1">
            <a:spLocks noChangeArrowheads="1"/>
          </p:cNvSpPr>
          <p:nvPr/>
        </p:nvSpPr>
        <p:spPr bwMode="auto">
          <a:xfrm>
            <a:off x="6657975" y="354806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182"/>
          <p:cNvGrpSpPr>
            <a:grpSpLocks/>
          </p:cNvGrpSpPr>
          <p:nvPr/>
        </p:nvGrpSpPr>
        <p:grpSpPr bwMode="auto">
          <a:xfrm>
            <a:off x="3352800" y="6096000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87" name="Rectangle 183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88" name="Rectangle 184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89" name="Rectangle 185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M[6-7]</a:t>
              </a:r>
            </a:p>
          </p:txBody>
        </p:sp>
      </p:grpSp>
      <p:sp>
        <p:nvSpPr>
          <p:cNvPr id="149690" name="Text Box 186"/>
          <p:cNvSpPr txBox="1">
            <a:spLocks noChangeArrowheads="1"/>
          </p:cNvSpPr>
          <p:nvPr/>
        </p:nvSpPr>
        <p:spPr bwMode="auto">
          <a:xfrm>
            <a:off x="6657975" y="388322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187"/>
          <p:cNvGrpSpPr>
            <a:grpSpLocks/>
          </p:cNvGrpSpPr>
          <p:nvPr/>
        </p:nvGrpSpPr>
        <p:grpSpPr bwMode="auto">
          <a:xfrm>
            <a:off x="3352800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92" name="Rectangle 188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3" name="Rectangle 189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4" name="Rectangle 190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M[8-9]</a:t>
              </a:r>
            </a:p>
          </p:txBody>
        </p:sp>
      </p:grpSp>
      <p:sp>
        <p:nvSpPr>
          <p:cNvPr id="149695" name="Text Box 191"/>
          <p:cNvSpPr txBox="1">
            <a:spLocks noChangeArrowheads="1"/>
          </p:cNvSpPr>
          <p:nvPr/>
        </p:nvSpPr>
        <p:spPr bwMode="auto">
          <a:xfrm>
            <a:off x="6657975" y="418802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6" name="Group 192"/>
          <p:cNvGrpSpPr>
            <a:grpSpLocks/>
          </p:cNvGrpSpPr>
          <p:nvPr/>
        </p:nvGrpSpPr>
        <p:grpSpPr bwMode="auto">
          <a:xfrm>
            <a:off x="3352800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97" name="Rectangle 193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8" name="Rectangle 194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99" name="Rectangle 195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2667000" y="51170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667000" y="542239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67000" y="572772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67000" y="603305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678" grpId="0"/>
      <p:bldP spid="149684" grpId="0"/>
      <p:bldP spid="149685" grpId="0"/>
      <p:bldP spid="149690" grpId="0"/>
      <p:bldP spid="1496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61660" cy="762000"/>
          </a:xfrm>
        </p:spPr>
        <p:txBody>
          <a:bodyPr/>
          <a:lstStyle/>
          <a:p>
            <a:r>
              <a:rPr lang="en-US" dirty="0"/>
              <a:t>E-way Set Associative Cache (Here: E = 2)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762000" y="4800600"/>
            <a:ext cx="6598924" cy="17189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 = 2: Two lines per set</a:t>
            </a:r>
          </a:p>
          <a:p>
            <a:r>
              <a:rPr lang="en-US" sz="1800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short </a:t>
            </a:r>
            <a:r>
              <a:rPr lang="en-US" sz="1800" dirty="0" err="1">
                <a:latin typeface="Calibri" pitchFamily="34" charset="0"/>
              </a:rPr>
              <a:t>int</a:t>
            </a:r>
            <a:r>
              <a:rPr lang="en-US" sz="1800" dirty="0">
                <a:latin typeface="Calibri" pitchFamily="34" charset="0"/>
              </a:rPr>
              <a:t>: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457200" y="25146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606607" y="25908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899924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2135242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360367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587907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1120788" y="26894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715928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596309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3336537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3084544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2832550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4080935" y="25940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5374252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5609570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5834695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062235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4595116" y="26927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4190256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6070637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6810865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6558872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6306878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37" name="Rectangle 136"/>
          <p:cNvSpPr/>
          <p:nvPr/>
        </p:nvSpPr>
        <p:spPr bwMode="auto">
          <a:xfrm>
            <a:off x="457200" y="38862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606607" y="39624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1899924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93" name="Rectangle 192"/>
          <p:cNvSpPr/>
          <p:nvPr/>
        </p:nvSpPr>
        <p:spPr bwMode="auto">
          <a:xfrm>
            <a:off x="2135242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94" name="Rectangle 193"/>
          <p:cNvSpPr/>
          <p:nvPr/>
        </p:nvSpPr>
        <p:spPr bwMode="auto">
          <a:xfrm>
            <a:off x="2360367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95" name="Rectangle 194"/>
          <p:cNvSpPr/>
          <p:nvPr/>
        </p:nvSpPr>
        <p:spPr bwMode="auto">
          <a:xfrm>
            <a:off x="3587907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96" name="Rectangle 195"/>
          <p:cNvSpPr/>
          <p:nvPr/>
        </p:nvSpPr>
        <p:spPr bwMode="auto">
          <a:xfrm>
            <a:off x="1120788" y="40610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97" name="Rectangle 196"/>
          <p:cNvSpPr/>
          <p:nvPr/>
        </p:nvSpPr>
        <p:spPr bwMode="auto">
          <a:xfrm>
            <a:off x="715928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98" name="Rectangle 197"/>
          <p:cNvSpPr/>
          <p:nvPr/>
        </p:nvSpPr>
        <p:spPr bwMode="auto">
          <a:xfrm>
            <a:off x="2596309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99" name="Rectangle 198"/>
          <p:cNvSpPr/>
          <p:nvPr/>
        </p:nvSpPr>
        <p:spPr bwMode="auto">
          <a:xfrm>
            <a:off x="3336537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00" name="Rectangle 199"/>
          <p:cNvSpPr/>
          <p:nvPr/>
        </p:nvSpPr>
        <p:spPr bwMode="auto">
          <a:xfrm>
            <a:off x="3084544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201" name="Rectangle 200"/>
          <p:cNvSpPr/>
          <p:nvPr/>
        </p:nvSpPr>
        <p:spPr bwMode="auto">
          <a:xfrm>
            <a:off x="2832550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46" name="Rectangle 145"/>
          <p:cNvSpPr/>
          <p:nvPr/>
        </p:nvSpPr>
        <p:spPr bwMode="auto">
          <a:xfrm>
            <a:off x="4080935" y="39656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5374252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70" name="Rectangle 169"/>
          <p:cNvSpPr/>
          <p:nvPr/>
        </p:nvSpPr>
        <p:spPr bwMode="auto">
          <a:xfrm>
            <a:off x="5609570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82" name="Rectangle 181"/>
          <p:cNvSpPr/>
          <p:nvPr/>
        </p:nvSpPr>
        <p:spPr bwMode="auto">
          <a:xfrm>
            <a:off x="5834695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84" name="Rectangle 183"/>
          <p:cNvSpPr/>
          <p:nvPr/>
        </p:nvSpPr>
        <p:spPr bwMode="auto">
          <a:xfrm>
            <a:off x="7062235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85" name="Rectangle 184"/>
          <p:cNvSpPr/>
          <p:nvPr/>
        </p:nvSpPr>
        <p:spPr bwMode="auto">
          <a:xfrm>
            <a:off x="4595116" y="40643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86" name="Rectangle 185"/>
          <p:cNvSpPr/>
          <p:nvPr/>
        </p:nvSpPr>
        <p:spPr bwMode="auto">
          <a:xfrm>
            <a:off x="4190256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87" name="Rectangle 186"/>
          <p:cNvSpPr/>
          <p:nvPr/>
        </p:nvSpPr>
        <p:spPr bwMode="auto">
          <a:xfrm>
            <a:off x="6070637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88" name="Rectangle 187"/>
          <p:cNvSpPr/>
          <p:nvPr/>
        </p:nvSpPr>
        <p:spPr bwMode="auto">
          <a:xfrm>
            <a:off x="6810865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89" name="Rectangle 188"/>
          <p:cNvSpPr/>
          <p:nvPr/>
        </p:nvSpPr>
        <p:spPr bwMode="auto">
          <a:xfrm>
            <a:off x="6558872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90" name="Rectangle 189"/>
          <p:cNvSpPr/>
          <p:nvPr/>
        </p:nvSpPr>
        <p:spPr bwMode="auto">
          <a:xfrm>
            <a:off x="6306878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205" name="Rectangle 204"/>
          <p:cNvSpPr/>
          <p:nvPr/>
        </p:nvSpPr>
        <p:spPr bwMode="auto">
          <a:xfrm>
            <a:off x="457200" y="5102157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19" name="Rectangle 218"/>
          <p:cNvSpPr/>
          <p:nvPr/>
        </p:nvSpPr>
        <p:spPr bwMode="auto">
          <a:xfrm>
            <a:off x="606607" y="5178360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1899924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21" name="Rectangle 220"/>
          <p:cNvSpPr/>
          <p:nvPr/>
        </p:nvSpPr>
        <p:spPr bwMode="auto">
          <a:xfrm>
            <a:off x="2135242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221"/>
          <p:cNvSpPr/>
          <p:nvPr/>
        </p:nvSpPr>
        <p:spPr bwMode="auto">
          <a:xfrm>
            <a:off x="2360367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23" name="Rectangle 222"/>
          <p:cNvSpPr/>
          <p:nvPr/>
        </p:nvSpPr>
        <p:spPr bwMode="auto">
          <a:xfrm>
            <a:off x="3587907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224" name="Rectangle 223"/>
          <p:cNvSpPr/>
          <p:nvPr/>
        </p:nvSpPr>
        <p:spPr bwMode="auto">
          <a:xfrm>
            <a:off x="1120788" y="52770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25" name="Rectangle 224"/>
          <p:cNvSpPr/>
          <p:nvPr/>
        </p:nvSpPr>
        <p:spPr bwMode="auto">
          <a:xfrm>
            <a:off x="715928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226" name="Rectangle 225"/>
          <p:cNvSpPr/>
          <p:nvPr/>
        </p:nvSpPr>
        <p:spPr bwMode="auto">
          <a:xfrm>
            <a:off x="2596309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227" name="Rectangle 226"/>
          <p:cNvSpPr/>
          <p:nvPr/>
        </p:nvSpPr>
        <p:spPr bwMode="auto">
          <a:xfrm>
            <a:off x="3336537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28" name="Rectangle 227"/>
          <p:cNvSpPr/>
          <p:nvPr/>
        </p:nvSpPr>
        <p:spPr bwMode="auto">
          <a:xfrm>
            <a:off x="3084544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229" name="Rectangle 228"/>
          <p:cNvSpPr/>
          <p:nvPr/>
        </p:nvSpPr>
        <p:spPr bwMode="auto">
          <a:xfrm>
            <a:off x="2832550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208" name="Rectangle 207"/>
          <p:cNvSpPr/>
          <p:nvPr/>
        </p:nvSpPr>
        <p:spPr bwMode="auto">
          <a:xfrm>
            <a:off x="4080935" y="5181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5374252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10" name="Rectangle 209"/>
          <p:cNvSpPr/>
          <p:nvPr/>
        </p:nvSpPr>
        <p:spPr bwMode="auto">
          <a:xfrm>
            <a:off x="5609570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11" name="Rectangle 210"/>
          <p:cNvSpPr/>
          <p:nvPr/>
        </p:nvSpPr>
        <p:spPr bwMode="auto">
          <a:xfrm>
            <a:off x="5834695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12" name="Rectangle 211"/>
          <p:cNvSpPr/>
          <p:nvPr/>
        </p:nvSpPr>
        <p:spPr bwMode="auto">
          <a:xfrm>
            <a:off x="7062235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213" name="Rectangle 212"/>
          <p:cNvSpPr/>
          <p:nvPr/>
        </p:nvSpPr>
        <p:spPr bwMode="auto">
          <a:xfrm>
            <a:off x="4595116" y="5280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14" name="Rectangle 213"/>
          <p:cNvSpPr/>
          <p:nvPr/>
        </p:nvSpPr>
        <p:spPr bwMode="auto">
          <a:xfrm>
            <a:off x="4190256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215" name="Rectangle 214"/>
          <p:cNvSpPr/>
          <p:nvPr/>
        </p:nvSpPr>
        <p:spPr bwMode="auto">
          <a:xfrm>
            <a:off x="6070637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216" name="Rectangle 215"/>
          <p:cNvSpPr/>
          <p:nvPr/>
        </p:nvSpPr>
        <p:spPr bwMode="auto">
          <a:xfrm>
            <a:off x="6810865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17" name="Rectangle 216"/>
          <p:cNvSpPr/>
          <p:nvPr/>
        </p:nvSpPr>
        <p:spPr bwMode="auto">
          <a:xfrm>
            <a:off x="6558872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218" name="Rectangle 217"/>
          <p:cNvSpPr/>
          <p:nvPr/>
        </p:nvSpPr>
        <p:spPr bwMode="auto">
          <a:xfrm>
            <a:off x="6306878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7924800" y="3246572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find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45269" cy="762000"/>
          </a:xfrm>
        </p:spPr>
        <p:txBody>
          <a:bodyPr/>
          <a:lstStyle/>
          <a:p>
            <a:r>
              <a:rPr lang="en-US" dirty="0"/>
              <a:t>E-way Set Associative Cache (Here: E = 2)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 = 2: Two lines per set</a:t>
            </a:r>
          </a:p>
          <a:p>
            <a:r>
              <a:rPr lang="en-US" sz="1800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short </a:t>
            </a:r>
            <a:r>
              <a:rPr lang="en-US" sz="1800" dirty="0" err="1">
                <a:latin typeface="Calibri" pitchFamily="34" charset="0"/>
              </a:rPr>
              <a:t>int</a:t>
            </a:r>
            <a:r>
              <a:rPr lang="en-US" sz="1800" dirty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429000" y="1981200"/>
            <a:ext cx="15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57200" y="2628106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105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block offset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1124185" y="3377238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8" grpId="0"/>
      <p:bldP spid="139" grpId="0"/>
      <p:bldP spid="145" grpId="0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45269" cy="762000"/>
          </a:xfrm>
        </p:spPr>
        <p:txBody>
          <a:bodyPr/>
          <a:lstStyle/>
          <a:p>
            <a:r>
              <a:rPr lang="en-US" dirty="0"/>
              <a:t>E-way Set Associative Cache (Here: E = 2)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 = 2: Two lines per set</a:t>
            </a:r>
          </a:p>
          <a:p>
            <a:r>
              <a:rPr lang="en-US" sz="1800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short </a:t>
            </a:r>
            <a:r>
              <a:rPr lang="en-US" sz="1800" dirty="0" err="1">
                <a:latin typeface="Calibri" pitchFamily="34" charset="0"/>
              </a:rPr>
              <a:t>int</a:t>
            </a:r>
            <a:r>
              <a:rPr lang="en-US" sz="1800" dirty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429000" y="1981200"/>
            <a:ext cx="1529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57200" y="2641599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105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block offset</a:t>
            </a:r>
          </a:p>
        </p:txBody>
      </p:sp>
      <p:sp>
        <p:nvSpPr>
          <p:cNvPr id="43" name="Down Arrow 42"/>
          <p:cNvSpPr/>
          <p:nvPr/>
        </p:nvSpPr>
        <p:spPr bwMode="auto">
          <a:xfrm flipV="1">
            <a:off x="2717407" y="37338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03399" y="4812268"/>
            <a:ext cx="2570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short </a:t>
            </a:r>
            <a:r>
              <a:rPr lang="en-US" sz="1800" dirty="0" err="1">
                <a:latin typeface="Calibri" pitchFamily="34" charset="0"/>
              </a:rPr>
              <a:t>int</a:t>
            </a:r>
            <a:r>
              <a:rPr lang="en-US" sz="1800" dirty="0">
                <a:latin typeface="Calibri" pitchFamily="34" charset="0"/>
              </a:rPr>
              <a:t> (2 Bytes) is here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57200" y="5562600"/>
            <a:ext cx="79785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No match: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One line in set is selected for eviction and replacement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Replacement policies: random, least recently used (LRU),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02" name="Rectangle 50"/>
          <p:cNvSpPr>
            <a:spLocks noChangeArrowheads="1"/>
          </p:cNvSpPr>
          <p:nvPr/>
        </p:nvSpPr>
        <p:spPr bwMode="auto">
          <a:xfrm>
            <a:off x="3922713" y="5213015"/>
            <a:ext cx="2662237" cy="397545"/>
          </a:xfrm>
          <a:prstGeom prst="rect">
            <a:avLst/>
          </a:prstGeom>
          <a:solidFill>
            <a:srgbClr val="DEDFF5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801" name="Rectangle 49"/>
          <p:cNvSpPr>
            <a:spLocks noChangeArrowheads="1"/>
          </p:cNvSpPr>
          <p:nvPr/>
        </p:nvSpPr>
        <p:spPr bwMode="auto">
          <a:xfrm>
            <a:off x="3922713" y="6030577"/>
            <a:ext cx="2662237" cy="397545"/>
          </a:xfrm>
          <a:prstGeom prst="rect">
            <a:avLst/>
          </a:prstGeom>
          <a:solidFill>
            <a:srgbClr val="DEDFF5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101182" cy="762000"/>
          </a:xfrm>
        </p:spPr>
        <p:txBody>
          <a:bodyPr/>
          <a:lstStyle/>
          <a:p>
            <a:r>
              <a:rPr lang="en-US" dirty="0"/>
              <a:t>2-Way Set Associative Cache Simulation</a:t>
            </a:r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3211513" y="1712243"/>
            <a:ext cx="5475287" cy="2859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M=16 byte addresses, B=2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S=2 sets, E=2 blocks/set</a:t>
            </a:r>
          </a:p>
          <a:p>
            <a:pPr algn="l">
              <a:lnSpc>
                <a:spcPct val="100000"/>
              </a:lnSpc>
            </a:pPr>
            <a:endParaRPr lang="en-US" sz="2000" b="0" dirty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Address trace (reads, one byte per read):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0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1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7	[01</a:t>
            </a:r>
            <a:r>
              <a:rPr lang="en-US" sz="2000" u="sng" dirty="0">
                <a:latin typeface="Calibri"/>
                <a:cs typeface="Calibri"/>
              </a:rPr>
              <a:t>1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8	[10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0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45720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576262" y="1507455"/>
            <a:ext cx="52638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t=2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1204912" y="1507455"/>
            <a:ext cx="55393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s=1</a:t>
            </a: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1944687" y="1507455"/>
            <a:ext cx="58123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b=1</a:t>
            </a: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117475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sp>
        <p:nvSpPr>
          <p:cNvPr id="202761" name="Rectangle 9"/>
          <p:cNvSpPr>
            <a:spLocks noChangeArrowheads="1"/>
          </p:cNvSpPr>
          <p:nvPr/>
        </p:nvSpPr>
        <p:spPr bwMode="auto">
          <a:xfrm>
            <a:off x="1890712" y="1841500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922713" y="5106988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63" name="Rectangle 11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02764" name="Rectangle 12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202765" name="Rectangle 13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202766" name="Rectangle 14"/>
          <p:cNvSpPr>
            <a:spLocks noChangeArrowheads="1"/>
          </p:cNvSpPr>
          <p:nvPr/>
        </p:nvSpPr>
        <p:spPr bwMode="auto">
          <a:xfrm>
            <a:off x="4071938" y="4724400"/>
            <a:ext cx="31691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v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7" name="Rectangle 15"/>
          <p:cNvSpPr>
            <a:spLocks noChangeArrowheads="1"/>
          </p:cNvSpPr>
          <p:nvPr/>
        </p:nvSpPr>
        <p:spPr bwMode="auto">
          <a:xfrm>
            <a:off x="4549775" y="4724400"/>
            <a:ext cx="53853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202768" name="Rectangle 16"/>
          <p:cNvSpPr>
            <a:spLocks noChangeArrowheads="1"/>
          </p:cNvSpPr>
          <p:nvPr/>
        </p:nvSpPr>
        <p:spPr bwMode="auto">
          <a:xfrm>
            <a:off x="5410200" y="4724400"/>
            <a:ext cx="75781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202769" name="Rectangle 17"/>
          <p:cNvSpPr>
            <a:spLocks noChangeArrowheads="1"/>
          </p:cNvSpPr>
          <p:nvPr/>
        </p:nvSpPr>
        <p:spPr bwMode="auto">
          <a:xfrm>
            <a:off x="3922713" y="5416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0" name="Rectangle 18"/>
          <p:cNvSpPr>
            <a:spLocks noChangeArrowheads="1"/>
          </p:cNvSpPr>
          <p:nvPr/>
        </p:nvSpPr>
        <p:spPr bwMode="auto">
          <a:xfrm>
            <a:off x="4497388" y="5416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1" name="Rectangle 19"/>
          <p:cNvSpPr>
            <a:spLocks noChangeArrowheads="1"/>
          </p:cNvSpPr>
          <p:nvPr/>
        </p:nvSpPr>
        <p:spPr bwMode="auto">
          <a:xfrm>
            <a:off x="5165725" y="5416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2" name="Rectangle 20"/>
          <p:cNvSpPr>
            <a:spLocks noChangeArrowheads="1"/>
          </p:cNvSpPr>
          <p:nvPr/>
        </p:nvSpPr>
        <p:spPr bwMode="auto">
          <a:xfrm>
            <a:off x="3922713" y="5924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3" name="Rectangle 21"/>
          <p:cNvSpPr>
            <a:spLocks noChangeArrowheads="1"/>
          </p:cNvSpPr>
          <p:nvPr/>
        </p:nvSpPr>
        <p:spPr bwMode="auto">
          <a:xfrm>
            <a:off x="4497388" y="5924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4" name="Rectangle 22"/>
          <p:cNvSpPr>
            <a:spLocks noChangeArrowheads="1"/>
          </p:cNvSpPr>
          <p:nvPr/>
        </p:nvSpPr>
        <p:spPr bwMode="auto">
          <a:xfrm>
            <a:off x="5165725" y="5924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5" name="Rectangle 23"/>
          <p:cNvSpPr>
            <a:spLocks noChangeArrowheads="1"/>
          </p:cNvSpPr>
          <p:nvPr/>
        </p:nvSpPr>
        <p:spPr bwMode="auto">
          <a:xfrm>
            <a:off x="3922713" y="624840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6" name="Rectangle 24"/>
          <p:cNvSpPr>
            <a:spLocks noChangeArrowheads="1"/>
          </p:cNvSpPr>
          <p:nvPr/>
        </p:nvSpPr>
        <p:spPr bwMode="auto">
          <a:xfrm>
            <a:off x="4497388" y="624840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7" name="Rectangle 25"/>
          <p:cNvSpPr>
            <a:spLocks noChangeArrowheads="1"/>
          </p:cNvSpPr>
          <p:nvPr/>
        </p:nvSpPr>
        <p:spPr bwMode="auto">
          <a:xfrm>
            <a:off x="5165725" y="624840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6657975" y="2984698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3922713" y="5110163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1" name="Rectangle 29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2" name="Rectangle 30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202783" name="Rectangle 31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6748463" y="3276600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202785" name="Text Box 33"/>
          <p:cNvSpPr txBox="1">
            <a:spLocks noChangeArrowheads="1"/>
          </p:cNvSpPr>
          <p:nvPr/>
        </p:nvSpPr>
        <p:spPr bwMode="auto">
          <a:xfrm>
            <a:off x="6657975" y="3581400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3922713" y="5921375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7" name="Rectangle 35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8" name="Rectangle 36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01</a:t>
              </a:r>
            </a:p>
          </p:txBody>
        </p:sp>
        <p:sp>
          <p:nvSpPr>
            <p:cNvPr id="202789" name="Rectangle 37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M[6-7]</a:t>
              </a:r>
            </a:p>
          </p:txBody>
        </p:sp>
      </p:grpSp>
      <p:sp>
        <p:nvSpPr>
          <p:cNvPr id="202790" name="Text Box 38"/>
          <p:cNvSpPr txBox="1">
            <a:spLocks noChangeArrowheads="1"/>
          </p:cNvSpPr>
          <p:nvPr/>
        </p:nvSpPr>
        <p:spPr bwMode="auto">
          <a:xfrm>
            <a:off x="6657975" y="3886200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3922713" y="541337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92" name="Rectangle 40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93" name="Rectangle 41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202794" name="Rectangle 42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M[8-9]</a:t>
              </a:r>
            </a:p>
          </p:txBody>
        </p:sp>
      </p:grpSp>
      <p:sp>
        <p:nvSpPr>
          <p:cNvPr id="202795" name="Text Box 43"/>
          <p:cNvSpPr txBox="1">
            <a:spLocks noChangeArrowheads="1"/>
          </p:cNvSpPr>
          <p:nvPr/>
        </p:nvSpPr>
        <p:spPr bwMode="auto">
          <a:xfrm>
            <a:off x="6748463" y="4191000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825750" y="5416550"/>
            <a:ext cx="858838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27045" y="51816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227045" y="60314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9" grpId="0"/>
      <p:bldP spid="202784" grpId="0"/>
      <p:bldP spid="202785" grpId="0"/>
      <p:bldP spid="202790" grpId="0"/>
      <p:bldP spid="20279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10040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What about writes?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220788"/>
            <a:ext cx="8307387" cy="5322887"/>
          </a:xfrm>
        </p:spPr>
        <p:txBody>
          <a:bodyPr lIns="90360" tIns="44280" rIns="90360" bIns="44280"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Multiple copies of data exist: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L1, L2, L3, Main Memory, Disk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What to do on a write-hit?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>
                <a:solidFill>
                  <a:srgbClr val="FF0000"/>
                </a:solidFill>
              </a:rPr>
              <a:t>Write-through </a:t>
            </a:r>
            <a:r>
              <a:rPr lang="en-GB" dirty="0"/>
              <a:t>(write immediately to memory)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>
                <a:solidFill>
                  <a:srgbClr val="FF0000"/>
                </a:solidFill>
              </a:rPr>
              <a:t>Write-back </a:t>
            </a:r>
            <a:r>
              <a:rPr lang="en-GB" dirty="0"/>
              <a:t>(defer write to memory until replacement of line)</a:t>
            </a:r>
          </a:p>
          <a:p>
            <a:pPr lvl="2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Need a dirty bit (line different from memory or not)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What to do on a write-miss?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>
                <a:solidFill>
                  <a:srgbClr val="FF0000"/>
                </a:solidFill>
              </a:rPr>
              <a:t>Write-allocate </a:t>
            </a:r>
            <a:r>
              <a:rPr lang="en-GB" dirty="0"/>
              <a:t>(load into cache, update line in cache)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Good if more writes to the location follow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>
                <a:solidFill>
                  <a:srgbClr val="FF0000"/>
                </a:solidFill>
              </a:rPr>
              <a:t>No-write-allocate </a:t>
            </a:r>
            <a:r>
              <a:rPr lang="en-GB" dirty="0"/>
              <a:t>(writes straight to memory, does not load into cache)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Typical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Write-through + No-write-allocate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dirty="0"/>
              <a:t>Write-back + Write-allocate</a:t>
            </a:r>
          </a:p>
          <a:p>
            <a:pPr eaLnBrk="1" hangingPunct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25"/>
          <p:cNvSpPr>
            <a:spLocks noChangeArrowheads="1"/>
          </p:cNvSpPr>
          <p:nvPr/>
        </p:nvSpPr>
        <p:spPr bwMode="auto">
          <a:xfrm>
            <a:off x="228600" y="1676400"/>
            <a:ext cx="6172200" cy="3886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Rectangle 404"/>
          <p:cNvSpPr>
            <a:spLocks noChangeArrowheads="1"/>
          </p:cNvSpPr>
          <p:nvPr/>
        </p:nvSpPr>
        <p:spPr bwMode="auto">
          <a:xfrm>
            <a:off x="381000" y="1981200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0" name="Rectangle 413"/>
          <p:cNvSpPr>
            <a:spLocks noChangeArrowheads="1"/>
          </p:cNvSpPr>
          <p:nvPr/>
        </p:nvSpPr>
        <p:spPr bwMode="auto">
          <a:xfrm>
            <a:off x="4114800" y="1981200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Intel Core i7 Cache Hierarchy</a:t>
            </a:r>
          </a:p>
        </p:txBody>
      </p:sp>
      <p:sp>
        <p:nvSpPr>
          <p:cNvPr id="4" name="Rectangle 396"/>
          <p:cNvSpPr>
            <a:spLocks noChangeArrowheads="1"/>
          </p:cNvSpPr>
          <p:nvPr/>
        </p:nvSpPr>
        <p:spPr bwMode="auto">
          <a:xfrm>
            <a:off x="5461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 err="1"/>
              <a:t>Regs</a:t>
            </a:r>
            <a:endParaRPr lang="en-US" sz="1800" dirty="0"/>
          </a:p>
        </p:txBody>
      </p:sp>
      <p:sp>
        <p:nvSpPr>
          <p:cNvPr id="5" name="Rectangle 397"/>
          <p:cNvSpPr>
            <a:spLocks noChangeArrowheads="1"/>
          </p:cNvSpPr>
          <p:nvPr/>
        </p:nvSpPr>
        <p:spPr bwMode="auto">
          <a:xfrm>
            <a:off x="588963" y="2781300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L1 </a:t>
            </a:r>
          </a:p>
          <a:p>
            <a:pPr algn="ctr"/>
            <a:r>
              <a:rPr lang="en-US" sz="1800"/>
              <a:t>d-cache</a:t>
            </a:r>
          </a:p>
        </p:txBody>
      </p:sp>
      <p:sp>
        <p:nvSpPr>
          <p:cNvPr id="6" name="Rectangle 399"/>
          <p:cNvSpPr>
            <a:spLocks noChangeArrowheads="1"/>
          </p:cNvSpPr>
          <p:nvPr/>
        </p:nvSpPr>
        <p:spPr bwMode="auto">
          <a:xfrm>
            <a:off x="1524000" y="2781300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 err="1"/>
              <a:t>i</a:t>
            </a:r>
            <a:r>
              <a:rPr lang="en-US" sz="1800" dirty="0"/>
              <a:t>-cache</a:t>
            </a:r>
          </a:p>
        </p:txBody>
      </p:sp>
      <p:sp>
        <p:nvSpPr>
          <p:cNvPr id="7" name="Rectangle 400"/>
          <p:cNvSpPr>
            <a:spLocks noChangeArrowheads="1"/>
          </p:cNvSpPr>
          <p:nvPr/>
        </p:nvSpPr>
        <p:spPr bwMode="auto">
          <a:xfrm>
            <a:off x="6096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L2 unified cache</a:t>
            </a:r>
          </a:p>
        </p:txBody>
      </p:sp>
      <p:sp>
        <p:nvSpPr>
          <p:cNvPr id="8" name="Line 401"/>
          <p:cNvSpPr>
            <a:spLocks noChangeShapeType="1"/>
          </p:cNvSpPr>
          <p:nvPr/>
        </p:nvSpPr>
        <p:spPr bwMode="auto">
          <a:xfrm>
            <a:off x="10668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9" name="Line 402"/>
          <p:cNvSpPr>
            <a:spLocks noChangeShapeType="1"/>
          </p:cNvSpPr>
          <p:nvPr/>
        </p:nvSpPr>
        <p:spPr bwMode="auto">
          <a:xfrm>
            <a:off x="1066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Line 403"/>
          <p:cNvSpPr>
            <a:spLocks noChangeShapeType="1"/>
          </p:cNvSpPr>
          <p:nvPr/>
        </p:nvSpPr>
        <p:spPr bwMode="auto">
          <a:xfrm>
            <a:off x="19050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Text Box 405"/>
          <p:cNvSpPr txBox="1">
            <a:spLocks noChangeArrowheads="1"/>
          </p:cNvSpPr>
          <p:nvPr/>
        </p:nvSpPr>
        <p:spPr bwMode="auto">
          <a:xfrm>
            <a:off x="304800" y="1676400"/>
            <a:ext cx="7736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Core 0</a:t>
            </a:r>
          </a:p>
        </p:txBody>
      </p:sp>
      <p:sp>
        <p:nvSpPr>
          <p:cNvPr id="13" name="Rectangle 406"/>
          <p:cNvSpPr>
            <a:spLocks noChangeArrowheads="1"/>
          </p:cNvSpPr>
          <p:nvPr/>
        </p:nvSpPr>
        <p:spPr bwMode="auto">
          <a:xfrm>
            <a:off x="42799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Regs</a:t>
            </a:r>
          </a:p>
        </p:txBody>
      </p:sp>
      <p:sp>
        <p:nvSpPr>
          <p:cNvPr id="14" name="Rectangle 407"/>
          <p:cNvSpPr>
            <a:spLocks noChangeArrowheads="1"/>
          </p:cNvSpPr>
          <p:nvPr/>
        </p:nvSpPr>
        <p:spPr bwMode="auto">
          <a:xfrm>
            <a:off x="4322763" y="2781300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 err="1"/>
              <a:t>d</a:t>
            </a:r>
            <a:r>
              <a:rPr lang="en-US" sz="1800" dirty="0"/>
              <a:t>-cache</a:t>
            </a:r>
          </a:p>
        </p:txBody>
      </p:sp>
      <p:sp>
        <p:nvSpPr>
          <p:cNvPr id="15" name="Rectangle 408"/>
          <p:cNvSpPr>
            <a:spLocks noChangeArrowheads="1"/>
          </p:cNvSpPr>
          <p:nvPr/>
        </p:nvSpPr>
        <p:spPr bwMode="auto">
          <a:xfrm>
            <a:off x="5257800" y="2781300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L1 </a:t>
            </a:r>
          </a:p>
          <a:p>
            <a:pPr algn="ctr"/>
            <a:r>
              <a:rPr lang="en-US" sz="1800"/>
              <a:t>i-cache</a:t>
            </a:r>
          </a:p>
        </p:txBody>
      </p:sp>
      <p:sp>
        <p:nvSpPr>
          <p:cNvPr id="16" name="Rectangle 409"/>
          <p:cNvSpPr>
            <a:spLocks noChangeArrowheads="1"/>
          </p:cNvSpPr>
          <p:nvPr/>
        </p:nvSpPr>
        <p:spPr bwMode="auto">
          <a:xfrm>
            <a:off x="43434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L2 unified cache</a:t>
            </a:r>
          </a:p>
        </p:txBody>
      </p:sp>
      <p:sp>
        <p:nvSpPr>
          <p:cNvPr id="17" name="Line 410"/>
          <p:cNvSpPr>
            <a:spLocks noChangeShapeType="1"/>
          </p:cNvSpPr>
          <p:nvPr/>
        </p:nvSpPr>
        <p:spPr bwMode="auto">
          <a:xfrm>
            <a:off x="48006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8" name="Line 411"/>
          <p:cNvSpPr>
            <a:spLocks noChangeShapeType="1"/>
          </p:cNvSpPr>
          <p:nvPr/>
        </p:nvSpPr>
        <p:spPr bwMode="auto">
          <a:xfrm>
            <a:off x="48006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9" name="Line 412"/>
          <p:cNvSpPr>
            <a:spLocks noChangeShapeType="1"/>
          </p:cNvSpPr>
          <p:nvPr/>
        </p:nvSpPr>
        <p:spPr bwMode="auto">
          <a:xfrm>
            <a:off x="5638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1" name="Text Box 414"/>
          <p:cNvSpPr txBox="1">
            <a:spLocks noChangeArrowheads="1"/>
          </p:cNvSpPr>
          <p:nvPr/>
        </p:nvSpPr>
        <p:spPr bwMode="auto">
          <a:xfrm>
            <a:off x="4038600" y="1676400"/>
            <a:ext cx="7736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Core 3</a:t>
            </a:r>
          </a:p>
        </p:txBody>
      </p:sp>
      <p:sp>
        <p:nvSpPr>
          <p:cNvPr id="22" name="Text Box 415"/>
          <p:cNvSpPr txBox="1">
            <a:spLocks noChangeArrowheads="1"/>
          </p:cNvSpPr>
          <p:nvPr/>
        </p:nvSpPr>
        <p:spPr bwMode="auto">
          <a:xfrm>
            <a:off x="2971800" y="2983468"/>
            <a:ext cx="7239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/>
              <a:t>…</a:t>
            </a:r>
          </a:p>
        </p:txBody>
      </p:sp>
      <p:sp>
        <p:nvSpPr>
          <p:cNvPr id="23" name="Line 417"/>
          <p:cNvSpPr>
            <a:spLocks noChangeShapeType="1"/>
          </p:cNvSpPr>
          <p:nvPr/>
        </p:nvSpPr>
        <p:spPr bwMode="auto">
          <a:xfrm>
            <a:off x="14478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4" name="Line 418"/>
          <p:cNvSpPr>
            <a:spLocks noChangeShapeType="1"/>
          </p:cNvSpPr>
          <p:nvPr/>
        </p:nvSpPr>
        <p:spPr bwMode="auto">
          <a:xfrm>
            <a:off x="51816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5" name="Rectangle 419"/>
          <p:cNvSpPr>
            <a:spLocks noChangeArrowheads="1"/>
          </p:cNvSpPr>
          <p:nvPr/>
        </p:nvSpPr>
        <p:spPr bwMode="auto">
          <a:xfrm>
            <a:off x="1098550" y="4800600"/>
            <a:ext cx="438785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L3 unified cache</a:t>
            </a:r>
          </a:p>
          <a:p>
            <a:pPr algn="ctr"/>
            <a:r>
              <a:rPr lang="en-US" sz="1800"/>
              <a:t>(shared by all cores)</a:t>
            </a:r>
          </a:p>
        </p:txBody>
      </p:sp>
      <p:sp>
        <p:nvSpPr>
          <p:cNvPr id="26" name="Rectangle 420"/>
          <p:cNvSpPr>
            <a:spLocks noChangeArrowheads="1"/>
          </p:cNvSpPr>
          <p:nvPr/>
        </p:nvSpPr>
        <p:spPr bwMode="auto">
          <a:xfrm>
            <a:off x="228600" y="6057900"/>
            <a:ext cx="6172200" cy="5715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Main memory</a:t>
            </a:r>
          </a:p>
        </p:txBody>
      </p:sp>
      <p:sp>
        <p:nvSpPr>
          <p:cNvPr id="27" name="Line 421"/>
          <p:cNvSpPr>
            <a:spLocks noChangeShapeType="1"/>
          </p:cNvSpPr>
          <p:nvPr/>
        </p:nvSpPr>
        <p:spPr bwMode="auto">
          <a:xfrm>
            <a:off x="3371850" y="53721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9" name="Text Box 426"/>
          <p:cNvSpPr txBox="1">
            <a:spLocks noChangeArrowheads="1"/>
          </p:cNvSpPr>
          <p:nvPr/>
        </p:nvSpPr>
        <p:spPr bwMode="auto">
          <a:xfrm>
            <a:off x="152400" y="1295400"/>
            <a:ext cx="192075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Processor package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53200" y="1676400"/>
            <a:ext cx="251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L1 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-cache and </a:t>
            </a:r>
            <a:r>
              <a:rPr lang="en-US" sz="1800" dirty="0" err="1">
                <a:latin typeface="Calibri" pitchFamily="34" charset="0"/>
              </a:rPr>
              <a:t>d</a:t>
            </a:r>
            <a:r>
              <a:rPr lang="en-US" sz="1800" dirty="0">
                <a:latin typeface="Calibri" pitchFamily="34" charset="0"/>
              </a:rPr>
              <a:t>-cache: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32 KB,  8-way, 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Access: 4 cycles</a:t>
            </a:r>
          </a:p>
          <a:p>
            <a:endParaRPr lang="en-US" sz="1800" b="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L2 unified cache: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 256 KB, 8-way, 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Access: 10 cycles</a:t>
            </a:r>
          </a:p>
          <a:p>
            <a:pPr lvl="1"/>
            <a:endParaRPr lang="en-US" sz="1800" b="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L3 unified cache: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8 MB, 16-way,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Access: 40-75 cycles</a:t>
            </a:r>
          </a:p>
          <a:p>
            <a:pPr lvl="1"/>
            <a:endParaRPr lang="en-US" sz="1800" b="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Block size</a:t>
            </a:r>
            <a:r>
              <a:rPr lang="en-US" sz="1800" b="0" dirty="0">
                <a:latin typeface="Calibri" pitchFamily="34" charset="0"/>
              </a:rPr>
              <a:t>: 64 bytes for all caches.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Cache Performance Metrics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594725" cy="497205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Miss Rate</a:t>
            </a:r>
          </a:p>
          <a:p>
            <a:pPr lvl="1"/>
            <a:r>
              <a:rPr lang="en-GB" dirty="0"/>
              <a:t>Fraction of memory references not found in cache (misses / accesses)</a:t>
            </a:r>
            <a:br>
              <a:rPr lang="en-GB" dirty="0"/>
            </a:br>
            <a:r>
              <a:rPr lang="en-GB" dirty="0"/>
              <a:t>= 1 – hit rate</a:t>
            </a:r>
          </a:p>
          <a:p>
            <a:pPr lvl="1"/>
            <a:r>
              <a:rPr lang="en-GB" dirty="0"/>
              <a:t>Typical numbers (in percentages):</a:t>
            </a:r>
          </a:p>
          <a:p>
            <a:pPr lvl="2"/>
            <a:r>
              <a:rPr lang="en-GB" dirty="0"/>
              <a:t>3-10% for L1</a:t>
            </a:r>
          </a:p>
          <a:p>
            <a:pPr lvl="2"/>
            <a:r>
              <a:rPr lang="en-GB" dirty="0"/>
              <a:t>can be quite small (e.g., &lt; 1%) for L2, depending on size, etc.</a:t>
            </a:r>
          </a:p>
          <a:p>
            <a:r>
              <a:rPr lang="en-GB" dirty="0"/>
              <a:t>Hit Time</a:t>
            </a:r>
          </a:p>
          <a:p>
            <a:pPr lvl="1"/>
            <a:r>
              <a:rPr lang="en-GB" dirty="0"/>
              <a:t>Time to deliver a line in the cache to the processor</a:t>
            </a:r>
          </a:p>
          <a:p>
            <a:pPr lvl="2"/>
            <a:r>
              <a:rPr lang="en-GB" dirty="0"/>
              <a:t>includes time to determine whether the line is in the cache</a:t>
            </a:r>
          </a:p>
          <a:p>
            <a:pPr lvl="1"/>
            <a:r>
              <a:rPr lang="en-GB" dirty="0"/>
              <a:t>Typical numbers:</a:t>
            </a:r>
          </a:p>
          <a:p>
            <a:pPr lvl="2"/>
            <a:r>
              <a:rPr lang="en-GB" dirty="0"/>
              <a:t>4 clock cycle for L1</a:t>
            </a:r>
          </a:p>
          <a:p>
            <a:pPr lvl="2"/>
            <a:r>
              <a:rPr lang="en-GB" dirty="0"/>
              <a:t>10 clock cycles for L2</a:t>
            </a:r>
          </a:p>
          <a:p>
            <a:r>
              <a:rPr lang="en-GB" dirty="0"/>
              <a:t>Miss Penalty</a:t>
            </a:r>
          </a:p>
          <a:p>
            <a:pPr lvl="1"/>
            <a:r>
              <a:rPr lang="en-GB" dirty="0"/>
              <a:t>Additional time required because of a miss</a:t>
            </a:r>
          </a:p>
          <a:p>
            <a:pPr lvl="2"/>
            <a:r>
              <a:rPr lang="en-GB" dirty="0"/>
              <a:t>typically 50-200 cycles for main memory (Trend: increasing!)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b"/>
          <a:lstStyle/>
          <a:p>
            <a:pPr eaLnBrk="1" hangingPunct="1"/>
            <a:r>
              <a:rPr lang="en-US" dirty="0"/>
              <a:t>Let’s think about those numbers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dirty="0"/>
              <a:t>Huge difference between a hit and a miss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/>
              <a:t>Could be 100x, if just L1 and main memory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Would you believe 99% hits is twice as good as 97%?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/>
              <a:t>Consider: </a:t>
            </a:r>
            <a:br>
              <a:rPr lang="en-US" sz="1800" dirty="0"/>
            </a:br>
            <a:r>
              <a:rPr lang="en-US" sz="1800" dirty="0"/>
              <a:t>cache hit time of 1 cycle</a:t>
            </a:r>
            <a:br>
              <a:rPr lang="en-US" sz="1800" dirty="0"/>
            </a:br>
            <a:r>
              <a:rPr lang="en-US" sz="1800" dirty="0"/>
              <a:t>miss penalty of 100 cycles</a:t>
            </a:r>
          </a:p>
          <a:p>
            <a:pPr lvl="1">
              <a:defRPr/>
            </a:pPr>
            <a:endParaRPr lang="en-US" sz="1800" dirty="0"/>
          </a:p>
          <a:p>
            <a:pPr lvl="1">
              <a:defRPr/>
            </a:pPr>
            <a:r>
              <a:rPr lang="en-US" sz="1800" dirty="0"/>
              <a:t>Average access time: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/>
              <a:t>	 97% hits:  1 cycle + 0.03 * 100 cycles =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b="1" dirty="0">
                <a:solidFill>
                  <a:srgbClr val="C00000"/>
                </a:solidFill>
              </a:rPr>
              <a:t>4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/>
              <a:t>	 99% hits:  1 cycle + 0.01 * 100 cycles = </a:t>
            </a:r>
            <a:r>
              <a:rPr lang="en-US" sz="1800" b="1" dirty="0">
                <a:solidFill>
                  <a:srgbClr val="C00000"/>
                </a:solidFill>
              </a:rPr>
              <a:t>2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endParaRPr lang="en-US" sz="16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C00000"/>
                </a:solidFill>
              </a:rPr>
              <a:t>This is why “miss rate” is used instead of “hit rate”</a:t>
            </a:r>
            <a:endParaRPr lang="en-US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Cache memory organization and operation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Performance impact of caches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 memory mountain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Rearranging loops to improve spatial locality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Using blocking to improve temporal locality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Cache Friendly Code</a:t>
            </a:r>
          </a:p>
        </p:txBody>
      </p:sp>
      <p:sp>
        <p:nvSpPr>
          <p:cNvPr id="16077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dirty="0"/>
              <a:t>Make the common case go fast</a:t>
            </a:r>
          </a:p>
          <a:p>
            <a:pPr lvl="1"/>
            <a:r>
              <a:rPr lang="en-US" dirty="0"/>
              <a:t>Focus on the inner loops of the core functions</a:t>
            </a:r>
          </a:p>
          <a:p>
            <a:pPr lvl="1"/>
            <a:endParaRPr lang="en-US" dirty="0"/>
          </a:p>
          <a:p>
            <a:r>
              <a:rPr lang="en-US" dirty="0"/>
              <a:t>Minimize the misses in the inner loops</a:t>
            </a:r>
          </a:p>
          <a:p>
            <a:pPr lvl="1"/>
            <a:r>
              <a:rPr lang="en-US" dirty="0"/>
              <a:t>Repeated references to variables are good (</a:t>
            </a:r>
            <a:r>
              <a:rPr lang="en-US" dirty="0">
                <a:solidFill>
                  <a:srgbClr val="FF0000"/>
                </a:solidFill>
              </a:rPr>
              <a:t>temporal locality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Stride-1 reference patterns are good (</a:t>
            </a:r>
            <a:r>
              <a:rPr lang="en-US" dirty="0">
                <a:solidFill>
                  <a:srgbClr val="FF0000"/>
                </a:solidFill>
              </a:rPr>
              <a:t>spatial locality</a:t>
            </a:r>
            <a:r>
              <a:rPr lang="en-US" dirty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6876" y="4800600"/>
            <a:ext cx="85185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Key idea: Our qualitative notion of locality is quantified through our understanding of cache memories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BFBFBF"/>
                </a:solidFill>
              </a:rPr>
              <a:t>Cache organization and operation</a:t>
            </a:r>
          </a:p>
          <a:p>
            <a:r>
              <a:rPr lang="en-US" dirty="0"/>
              <a:t>Performance impact of caches</a:t>
            </a:r>
          </a:p>
          <a:p>
            <a:pPr lvl="1"/>
            <a:r>
              <a:rPr lang="en-US" dirty="0"/>
              <a:t>The memory mountain</a:t>
            </a:r>
          </a:p>
          <a:p>
            <a:pPr lvl="1"/>
            <a:r>
              <a:rPr lang="en-US" dirty="0">
                <a:solidFill>
                  <a:srgbClr val="BFBFBF"/>
                </a:solidFill>
              </a:rPr>
              <a:t>Rearranging loops to improve spatial locality</a:t>
            </a:r>
          </a:p>
          <a:p>
            <a:pPr lvl="1"/>
            <a:r>
              <a:rPr lang="en-US" dirty="0">
                <a:solidFill>
                  <a:srgbClr val="BFBFBF"/>
                </a:solidFill>
              </a:rPr>
              <a:t>Using blocking to improve temporal locality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882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A27D96-3466-2D29-1D65-6EEDB90AB2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>
            <a:extLst>
              <a:ext uri="{FF2B5EF4-FFF2-40B4-BE49-F238E27FC236}">
                <a16:creationId xmlns:a16="http://schemas.microsoft.com/office/drawing/2014/main" id="{2F37BE6C-4095-7A18-55BB-09606C40EB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- Naive</a:t>
            </a:r>
          </a:p>
        </p:txBody>
      </p:sp>
      <p:sp>
        <p:nvSpPr>
          <p:cNvPr id="161797" name="Rectangle 5">
            <a:extLst>
              <a:ext uri="{FF2B5EF4-FFF2-40B4-BE49-F238E27FC236}">
                <a16:creationId xmlns:a16="http://schemas.microsoft.com/office/drawing/2014/main" id="{B36BE36F-A22C-BE46-241C-40C300DEFA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// Function for naive matrix multiplication (no caching optimization)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void </a:t>
            </a:r>
            <a:r>
              <a:rPr lang="en-US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matrixMultiplyNaive</a:t>
            </a: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(int A[N][N], int B[N][N], int C[N][N]) {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for (int </a:t>
            </a:r>
            <a:r>
              <a:rPr lang="en-US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0; </a:t>
            </a:r>
            <a:r>
              <a:rPr lang="en-US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&lt; N; </a:t>
            </a:r>
            <a:r>
              <a:rPr lang="en-US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    for (int j = 0; j &lt; N; </a:t>
            </a:r>
            <a:r>
              <a:rPr lang="en-US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j++</a:t>
            </a: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        C[</a:t>
            </a:r>
            <a:r>
              <a:rPr lang="en-US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][j] = 0;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        for (int k = 0; k &lt; N; k++) {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            C[</a:t>
            </a:r>
            <a:r>
              <a:rPr lang="en-US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][j] += A[</a:t>
            </a:r>
            <a:r>
              <a:rPr lang="en-US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][k] * B[k][j];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        }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    }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}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}</a:t>
            </a:r>
          </a:p>
          <a:p>
            <a:endParaRPr lang="en-US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2754DD-ED7F-191D-83BD-61891DB4C2D6}"/>
              </a:ext>
            </a:extLst>
          </p:cNvPr>
          <p:cNvSpPr txBox="1"/>
          <p:nvPr/>
        </p:nvSpPr>
        <p:spPr>
          <a:xfrm>
            <a:off x="152400" y="4456788"/>
            <a:ext cx="89916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This implementation iterates in the order (</a:t>
            </a:r>
            <a:r>
              <a:rPr lang="en-US" sz="2000" b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, j, k).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For each row in matrix A (i.e., </a:t>
            </a:r>
            <a:r>
              <a:rPr lang="en-US" sz="2000" b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 loop), it iterates over each column in matrix B (i.e., j loop), multiplying corresponding elements.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Drawback: This approach does not leverage spatial locality well since it accesses matrix B in a column-major fashion, which may cause frequent cache misses.</a:t>
            </a:r>
          </a:p>
        </p:txBody>
      </p:sp>
    </p:spTree>
    <p:extLst>
      <p:ext uri="{BB962C8B-B14F-4D97-AF65-F5344CB8AC3E}">
        <p14:creationId xmlns:p14="http://schemas.microsoft.com/office/powerpoint/2010/main" val="28989408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F283CB-CE24-1EE6-866C-9DFB85BD20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>
            <a:extLst>
              <a:ext uri="{FF2B5EF4-FFF2-40B4-BE49-F238E27FC236}">
                <a16:creationId xmlns:a16="http://schemas.microsoft.com/office/drawing/2014/main" id="{C4C1F717-7656-3E04-A269-19F53815A1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- Optimized</a:t>
            </a:r>
          </a:p>
        </p:txBody>
      </p:sp>
      <p:sp>
        <p:nvSpPr>
          <p:cNvPr id="161797" name="Rectangle 5">
            <a:extLst>
              <a:ext uri="{FF2B5EF4-FFF2-40B4-BE49-F238E27FC236}">
                <a16:creationId xmlns:a16="http://schemas.microsoft.com/office/drawing/2014/main" id="{0CA90BFE-514C-3FF1-7F41-7080603381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// Function for cache-optimized matrix multiplication (improved caching)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void </a:t>
            </a:r>
            <a:r>
              <a:rPr lang="en-US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matrixMultiplyOptimized</a:t>
            </a: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(int A[N][N], int B[N][N], int C[N][N]) {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for (int </a:t>
            </a:r>
            <a:r>
              <a:rPr lang="en-US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0; </a:t>
            </a:r>
            <a:r>
              <a:rPr lang="en-US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&lt; N; </a:t>
            </a:r>
            <a:r>
              <a:rPr lang="en-US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    for (int k = 0; k &lt; N; k++) {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        int temp = A[</a:t>
            </a:r>
            <a:r>
              <a:rPr lang="en-US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][k];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        for (int j = 0; j &lt; N; </a:t>
            </a:r>
            <a:r>
              <a:rPr lang="en-US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j++</a:t>
            </a: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            C[</a:t>
            </a:r>
            <a:r>
              <a:rPr lang="en-US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][j] += temp * B[k][j];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        }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    }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}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}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247A9D-0CA4-9908-E135-F2717583DA56}"/>
              </a:ext>
            </a:extLst>
          </p:cNvPr>
          <p:cNvSpPr txBox="1"/>
          <p:nvPr/>
        </p:nvSpPr>
        <p:spPr>
          <a:xfrm>
            <a:off x="409718" y="4190198"/>
            <a:ext cx="8337407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This version changes the loop order to (</a:t>
            </a:r>
            <a:r>
              <a:rPr 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, k, j), so it accesses matrix BBB in a more cache-friendly, row-major order.</a:t>
            </a:r>
            <a:b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The temp variable is introduced to reduce the number of reads from matrix AAA, helping further improve caching.</a:t>
            </a:r>
            <a:b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Benefit: By iterating over k before j, it improves spatial locality for matrix BBB and reduces cache misses.</a:t>
            </a:r>
          </a:p>
        </p:txBody>
      </p:sp>
    </p:spTree>
    <p:extLst>
      <p:ext uri="{BB962C8B-B14F-4D97-AF65-F5344CB8AC3E}">
        <p14:creationId xmlns:p14="http://schemas.microsoft.com/office/powerpoint/2010/main" val="15522487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Memory Mountain</a:t>
            </a:r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Read throughput </a:t>
            </a:r>
            <a:r>
              <a:rPr lang="en-US" dirty="0"/>
              <a:t>(read bandwidth)</a:t>
            </a:r>
          </a:p>
          <a:p>
            <a:pPr lvl="1"/>
            <a:r>
              <a:rPr lang="en-US" dirty="0"/>
              <a:t>Number of bytes read from memory per second (MB/</a:t>
            </a:r>
            <a:r>
              <a:rPr lang="en-US" dirty="0" err="1"/>
              <a:t>s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Memory mountain: </a:t>
            </a:r>
            <a:r>
              <a:rPr lang="en-US" dirty="0"/>
              <a:t>Measured read throughput as a function of spatial and temporal locality.</a:t>
            </a:r>
          </a:p>
          <a:p>
            <a:pPr lvl="1"/>
            <a:r>
              <a:rPr lang="en-US" dirty="0"/>
              <a:t>Compact way to characterize memory system performance.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3662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592093" cy="762000"/>
          </a:xfrm>
        </p:spPr>
        <p:txBody>
          <a:bodyPr/>
          <a:lstStyle/>
          <a:p>
            <a:r>
              <a:rPr lang="en-US" dirty="0"/>
              <a:t>Memory Mountain Test Function</a:t>
            </a: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76200" y="918656"/>
            <a:ext cx="6318391" cy="5863144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data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[MAXELEMS];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Global array to traverse */</a:t>
            </a:r>
          </a:p>
          <a:p>
            <a:endParaRPr lang="en-US" sz="1500" dirty="0">
              <a:solidFill>
                <a:srgbClr val="9D0003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9D0003"/>
                </a:solidFill>
                <a:latin typeface="Menlo-Regular"/>
              </a:rPr>
              <a:t>/* test - Iterate over first "</a:t>
            </a:r>
            <a:r>
              <a:rPr lang="en-US" sz="1500" dirty="0" err="1">
                <a:solidFill>
                  <a:srgbClr val="9D0003"/>
                </a:solidFill>
                <a:latin typeface="Menlo-Regular"/>
              </a:rPr>
              <a:t>elems</a:t>
            </a:r>
            <a:r>
              <a:rPr lang="en-US" sz="1500" dirty="0">
                <a:solidFill>
                  <a:srgbClr val="9D0003"/>
                </a:solidFill>
                <a:latin typeface="Menlo-Regular"/>
              </a:rPr>
              <a:t>" elements of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9D0003"/>
                </a:solidFill>
                <a:latin typeface="Menlo-Regular"/>
              </a:rPr>
              <a:t> *        array “data” with stride of "stride", using </a:t>
            </a:r>
          </a:p>
          <a:p>
            <a:r>
              <a:rPr lang="en-US" sz="1500" dirty="0">
                <a:solidFill>
                  <a:srgbClr val="9D0003"/>
                </a:solidFill>
                <a:latin typeface="Menlo-Regular"/>
              </a:rPr>
              <a:t> *        using 4x4 loop unrolling.                                                            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9D0003"/>
                </a:solidFill>
                <a:latin typeface="Menlo-Regular"/>
              </a:rPr>
              <a:t> */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</a:p>
          <a:p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test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elems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stride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sx2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=stride*2,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sx3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=stride*3,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sx4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=stride*4;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acc0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acc1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acc2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acc3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length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elems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limit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length - sx4;</a:t>
            </a: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Combine 4 elements at a time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&lt; limit;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+= sx4) {</a:t>
            </a:r>
          </a:p>
          <a:p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acc0 = acc0 + data[i];</a:t>
            </a:r>
          </a:p>
          <a:p>
            <a:r>
              <a:rPr lang="sv-SE" sz="1500" dirty="0">
                <a:solidFill>
                  <a:srgbClr val="000000"/>
                </a:solidFill>
                <a:latin typeface="Menlo-Regular"/>
              </a:rPr>
              <a:t>        acc1 = acc1 + data[</a:t>
            </a:r>
            <a:r>
              <a:rPr lang="sv-SE" sz="1500" dirty="0" err="1">
                <a:solidFill>
                  <a:srgbClr val="000000"/>
                </a:solidFill>
                <a:latin typeface="Menlo-Regular"/>
              </a:rPr>
              <a:t>i+stride</a:t>
            </a:r>
            <a:r>
              <a:rPr lang="sv-SE" sz="1500" dirty="0">
                <a:solidFill>
                  <a:srgbClr val="000000"/>
                </a:solidFill>
                <a:latin typeface="Menlo-Regular"/>
              </a:rPr>
              <a:t>];</a:t>
            </a:r>
          </a:p>
          <a:p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acc2 = acc2 + data[i+sx2];</a:t>
            </a:r>
          </a:p>
          <a:p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acc3 = acc3 + data[i+sx3];</a:t>
            </a:r>
          </a:p>
          <a:p>
            <a:r>
              <a:rPr lang="it-IT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it-IT" sz="1500" dirty="0">
              <a:solidFill>
                <a:srgbClr val="000000"/>
              </a:solidFill>
              <a:latin typeface="Menlo-Regular"/>
            </a:endParaRPr>
          </a:p>
          <a:p>
            <a:r>
              <a:rPr lang="it-IT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Finish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any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remaining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elements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*/</a:t>
            </a:r>
            <a:endParaRPr lang="it-IT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&lt; length;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++) {</a:t>
            </a:r>
          </a:p>
          <a:p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acc0 = acc0 + data[i];</a:t>
            </a:r>
          </a:p>
          <a:p>
            <a:r>
              <a:rPr lang="it-IT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((acc0 + acc1) + (acc2 + acc3));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7001" y="1447800"/>
            <a:ext cx="2514600" cy="23622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1" y="1447800"/>
            <a:ext cx="2590800" cy="396240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en-US" sz="1800" dirty="0">
                <a:latin typeface="Calibri" pitchFamily="34" charset="0"/>
              </a:rPr>
              <a:t>Call </a:t>
            </a:r>
            <a:r>
              <a:rPr lang="en-US" sz="1800" dirty="0">
                <a:latin typeface="Courier New"/>
                <a:cs typeface="Courier New"/>
              </a:rPr>
              <a:t>test()</a:t>
            </a:r>
            <a:r>
              <a:rPr lang="en-US" sz="1800" dirty="0">
                <a:latin typeface="Calibri" pitchFamily="34" charset="0"/>
              </a:rPr>
              <a:t> with many combinations of </a:t>
            </a:r>
            <a:r>
              <a:rPr lang="en-US" sz="1800" dirty="0" err="1">
                <a:latin typeface="Courier New"/>
                <a:cs typeface="Courier New"/>
              </a:rPr>
              <a:t>elems</a:t>
            </a:r>
            <a:r>
              <a:rPr lang="en-US" sz="1800" dirty="0">
                <a:latin typeface="Calibri" pitchFamily="34" charset="0"/>
              </a:rPr>
              <a:t> </a:t>
            </a:r>
          </a:p>
          <a:p>
            <a:r>
              <a:rPr lang="en-US" sz="1800" dirty="0">
                <a:latin typeface="Calibri" pitchFamily="34" charset="0"/>
              </a:rPr>
              <a:t>and </a:t>
            </a:r>
            <a:r>
              <a:rPr lang="en-US" sz="1800" dirty="0">
                <a:latin typeface="Courier New"/>
                <a:cs typeface="Courier New"/>
              </a:rPr>
              <a:t>stride.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For each </a:t>
            </a:r>
            <a:r>
              <a:rPr lang="en-US" sz="1800" dirty="0" err="1">
                <a:latin typeface="Courier New"/>
                <a:cs typeface="Courier New"/>
              </a:rPr>
              <a:t>elems</a:t>
            </a:r>
            <a:r>
              <a:rPr lang="en-US" sz="1800" dirty="0">
                <a:latin typeface="Courier New"/>
                <a:cs typeface="Courier New"/>
              </a:rPr>
              <a:t> and stride: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1. Call test() once to warm up the caches.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2. Call test() again and measure the read throughput(MB/s)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81400" y="6477000"/>
            <a:ext cx="286808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mountain/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mountain.c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545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4824581" cy="762000"/>
          </a:xfrm>
        </p:spPr>
        <p:txBody>
          <a:bodyPr/>
          <a:lstStyle/>
          <a:p>
            <a:r>
              <a:rPr lang="en-US" dirty="0"/>
              <a:t>The Memory Mountain</a:t>
            </a:r>
          </a:p>
        </p:txBody>
      </p:sp>
      <p:graphicFrame>
        <p:nvGraphicFramePr>
          <p:cNvPr id="52" name="Chart 5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46529220"/>
              </p:ext>
            </p:extLst>
          </p:nvPr>
        </p:nvGraphicFramePr>
        <p:xfrm>
          <a:off x="285750" y="876300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7086600" y="304800"/>
            <a:ext cx="1762622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/>
              <a:t>Core i7 </a:t>
            </a:r>
            <a:r>
              <a:rPr lang="en-US" sz="1800" dirty="0" err="1"/>
              <a:t>Haswell</a:t>
            </a:r>
            <a:endParaRPr lang="en-US" sz="1800" dirty="0"/>
          </a:p>
          <a:p>
            <a:pPr algn="l"/>
            <a:r>
              <a:rPr lang="en-US" sz="1800" dirty="0"/>
              <a:t>2.1 GHz</a:t>
            </a:r>
          </a:p>
          <a:p>
            <a:pPr algn="l"/>
            <a:r>
              <a:rPr lang="en-US" sz="1800" dirty="0"/>
              <a:t>32 KB L1 d-cache</a:t>
            </a:r>
          </a:p>
          <a:p>
            <a:pPr algn="l"/>
            <a:r>
              <a:rPr lang="en-US" sz="1800" dirty="0"/>
              <a:t>256 KB L2 cache</a:t>
            </a:r>
          </a:p>
          <a:p>
            <a:pPr algn="l"/>
            <a:r>
              <a:rPr lang="en-US" sz="1800" dirty="0"/>
              <a:t>8 MB L3 cache</a:t>
            </a:r>
          </a:p>
          <a:p>
            <a:pPr algn="l"/>
            <a:r>
              <a:rPr lang="en-US" sz="1800" dirty="0"/>
              <a:t>64 B block size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52400" y="2876551"/>
            <a:ext cx="4495800" cy="2691560"/>
            <a:chOff x="152400" y="2876551"/>
            <a:chExt cx="4495800" cy="2691560"/>
          </a:xfrm>
        </p:grpSpPr>
        <p:sp>
          <p:nvSpPr>
            <p:cNvPr id="62" name="TextBox 61"/>
            <p:cNvSpPr txBox="1"/>
            <p:nvPr/>
          </p:nvSpPr>
          <p:spPr>
            <a:xfrm>
              <a:off x="152400" y="4737114"/>
              <a:ext cx="990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i="1" dirty="0">
                  <a:solidFill>
                    <a:srgbClr val="FF0000"/>
                  </a:solidFill>
                </a:rPr>
                <a:t>Slopes </a:t>
              </a:r>
            </a:p>
            <a:p>
              <a:pPr algn="l"/>
              <a:r>
                <a:rPr lang="en-US" sz="1600" i="1" dirty="0">
                  <a:solidFill>
                    <a:srgbClr val="FF0000"/>
                  </a:solidFill>
                </a:rPr>
                <a:t>of spatial locality</a:t>
              </a:r>
            </a:p>
          </p:txBody>
        </p:sp>
        <p:cxnSp>
          <p:nvCxnSpPr>
            <p:cNvPr id="63" name="Straight Arrow Connector 62"/>
            <p:cNvCxnSpPr>
              <a:stCxn id="62" idx="3"/>
            </p:cNvCxnSpPr>
            <p:nvPr/>
          </p:nvCxnSpPr>
          <p:spPr bwMode="auto">
            <a:xfrm flipV="1">
              <a:off x="1143000" y="2876551"/>
              <a:ext cx="3505200" cy="2276062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Straight Arrow Connector 63"/>
            <p:cNvCxnSpPr>
              <a:stCxn id="62" idx="3"/>
            </p:cNvCxnSpPr>
            <p:nvPr/>
          </p:nvCxnSpPr>
          <p:spPr bwMode="auto">
            <a:xfrm flipV="1">
              <a:off x="1143000" y="4523783"/>
              <a:ext cx="1390650" cy="62883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Straight Arrow Connector 64"/>
            <p:cNvCxnSpPr>
              <a:stCxn id="62" idx="3"/>
            </p:cNvCxnSpPr>
            <p:nvPr/>
          </p:nvCxnSpPr>
          <p:spPr bwMode="auto">
            <a:xfrm flipV="1">
              <a:off x="1143000" y="3591017"/>
              <a:ext cx="2590800" cy="156159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9" name="Group 68"/>
          <p:cNvGrpSpPr/>
          <p:nvPr/>
        </p:nvGrpSpPr>
        <p:grpSpPr>
          <a:xfrm>
            <a:off x="3873193" y="2241606"/>
            <a:ext cx="4661207" cy="3471458"/>
            <a:chOff x="3873193" y="2241606"/>
            <a:chExt cx="4661207" cy="3471458"/>
          </a:xfrm>
        </p:grpSpPr>
        <p:sp>
          <p:nvSpPr>
            <p:cNvPr id="54" name="TextBox 53"/>
            <p:cNvSpPr txBox="1"/>
            <p:nvPr/>
          </p:nvSpPr>
          <p:spPr>
            <a:xfrm>
              <a:off x="7163568" y="3406973"/>
              <a:ext cx="13708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i="1" dirty="0">
                  <a:solidFill>
                    <a:srgbClr val="FF0000"/>
                  </a:solidFill>
                </a:rPr>
                <a:t>Ridges </a:t>
              </a:r>
            </a:p>
            <a:p>
              <a:pPr algn="l"/>
              <a:r>
                <a:rPr lang="en-US" sz="1600" i="1" dirty="0">
                  <a:solidFill>
                    <a:srgbClr val="FF0000"/>
                  </a:solidFill>
                </a:rPr>
                <a:t>of temporal locality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957287" y="2241606"/>
              <a:ext cx="412893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L1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3873193" y="5374510"/>
              <a:ext cx="64062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Mem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451902" y="3714750"/>
              <a:ext cx="415498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L2</a:t>
              </a: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4648200" y="4522295"/>
              <a:ext cx="412893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L3</a:t>
              </a:r>
            </a:p>
          </p:txBody>
        </p:sp>
        <p:cxnSp>
          <p:nvCxnSpPr>
            <p:cNvPr id="59" name="Straight Arrow Connector 58"/>
            <p:cNvCxnSpPr>
              <a:stCxn id="54" idx="1"/>
              <a:endCxn id="55" idx="3"/>
            </p:cNvCxnSpPr>
            <p:nvPr/>
          </p:nvCxnSpPr>
          <p:spPr bwMode="auto">
            <a:xfrm flipH="1" flipV="1">
              <a:off x="6370180" y="2410883"/>
              <a:ext cx="793388" cy="1411589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/>
            <p:cNvCxnSpPr>
              <a:stCxn id="54" idx="1"/>
              <a:endCxn id="57" idx="3"/>
            </p:cNvCxnSpPr>
            <p:nvPr/>
          </p:nvCxnSpPr>
          <p:spPr bwMode="auto">
            <a:xfrm flipH="1">
              <a:off x="5867400" y="3822472"/>
              <a:ext cx="1296168" cy="6155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Straight Arrow Connector 60"/>
            <p:cNvCxnSpPr>
              <a:stCxn id="54" idx="1"/>
              <a:endCxn id="58" idx="3"/>
            </p:cNvCxnSpPr>
            <p:nvPr/>
          </p:nvCxnSpPr>
          <p:spPr bwMode="auto">
            <a:xfrm flipH="1">
              <a:off x="5061093" y="3822472"/>
              <a:ext cx="2102475" cy="86910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Straight Arrow Connector 65"/>
            <p:cNvCxnSpPr>
              <a:stCxn id="54" idx="1"/>
              <a:endCxn id="56" idx="3"/>
            </p:cNvCxnSpPr>
            <p:nvPr/>
          </p:nvCxnSpPr>
          <p:spPr bwMode="auto">
            <a:xfrm flipH="1">
              <a:off x="4513813" y="3822472"/>
              <a:ext cx="2649755" cy="172131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" name="Group 11"/>
          <p:cNvGrpSpPr/>
          <p:nvPr/>
        </p:nvGrpSpPr>
        <p:grpSpPr>
          <a:xfrm>
            <a:off x="57498" y="1371600"/>
            <a:ext cx="3447702" cy="932541"/>
            <a:chOff x="57498" y="1371600"/>
            <a:chExt cx="3447702" cy="932541"/>
          </a:xfrm>
        </p:grpSpPr>
        <p:sp>
          <p:nvSpPr>
            <p:cNvPr id="67" name="TextBox 66"/>
            <p:cNvSpPr txBox="1"/>
            <p:nvPr/>
          </p:nvSpPr>
          <p:spPr>
            <a:xfrm>
              <a:off x="57498" y="1371600"/>
              <a:ext cx="123790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i="1" dirty="0">
                  <a:solidFill>
                    <a:srgbClr val="FF0000"/>
                  </a:solidFill>
                </a:rPr>
                <a:t>Aggressive prefetching</a:t>
              </a:r>
            </a:p>
          </p:txBody>
        </p:sp>
        <p:cxnSp>
          <p:nvCxnSpPr>
            <p:cNvPr id="68" name="Straight Arrow Connector 67"/>
            <p:cNvCxnSpPr>
              <a:stCxn id="67" idx="3"/>
            </p:cNvCxnSpPr>
            <p:nvPr/>
          </p:nvCxnSpPr>
          <p:spPr bwMode="auto">
            <a:xfrm>
              <a:off x="1295400" y="1663988"/>
              <a:ext cx="2209800" cy="640153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45120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Cache organization and operation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Performance impact of caches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The memory mountain</a:t>
            </a:r>
          </a:p>
          <a:p>
            <a:pPr lvl="1"/>
            <a:r>
              <a:rPr lang="en-US" dirty="0"/>
              <a:t>Rearranging loops to improve spatial locality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Using blocking to improve temporal locality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Example</a:t>
            </a:r>
          </a:p>
        </p:txBody>
      </p:sp>
      <p:sp>
        <p:nvSpPr>
          <p:cNvPr id="16794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3641725" cy="4972050"/>
          </a:xfrm>
        </p:spPr>
        <p:txBody>
          <a:bodyPr/>
          <a:lstStyle/>
          <a:p>
            <a:r>
              <a:rPr lang="en-US" dirty="0"/>
              <a:t>Description:</a:t>
            </a:r>
          </a:p>
          <a:p>
            <a:pPr lvl="1"/>
            <a:r>
              <a:rPr lang="en-US" dirty="0"/>
              <a:t>Multiply N x N matrices</a:t>
            </a:r>
          </a:p>
          <a:p>
            <a:pPr lvl="1"/>
            <a:r>
              <a:rPr lang="en-US" dirty="0"/>
              <a:t>Matrix elements are </a:t>
            </a:r>
            <a:r>
              <a:rPr lang="en-US" dirty="0">
                <a:latin typeface="Calibri"/>
                <a:cs typeface="Calibri"/>
              </a:rPr>
              <a:t>double</a:t>
            </a:r>
            <a:r>
              <a:rPr lang="en-US" dirty="0">
                <a:latin typeface="+mj-lt"/>
                <a:cs typeface="Courier New"/>
              </a:rPr>
              <a:t>s</a:t>
            </a:r>
            <a:r>
              <a:rPr lang="en-US" dirty="0"/>
              <a:t> (8 bytes)</a:t>
            </a:r>
          </a:p>
          <a:p>
            <a:pPr lvl="1"/>
            <a:r>
              <a:rPr lang="en-US" dirty="0"/>
              <a:t>O(N</a:t>
            </a:r>
            <a:r>
              <a:rPr lang="en-US" baseline="30000" dirty="0"/>
              <a:t>3</a:t>
            </a:r>
            <a:r>
              <a:rPr lang="en-US" dirty="0"/>
              <a:t>) total operations</a:t>
            </a:r>
          </a:p>
          <a:p>
            <a:pPr lvl="1"/>
            <a:r>
              <a:rPr lang="en-US" dirty="0"/>
              <a:t>N reads per source element</a:t>
            </a:r>
          </a:p>
          <a:p>
            <a:pPr lvl="1"/>
            <a:r>
              <a:rPr lang="en-US" dirty="0"/>
              <a:t>N values summed per destination</a:t>
            </a:r>
          </a:p>
          <a:p>
            <a:pPr lvl="2"/>
            <a:r>
              <a:rPr lang="en-US" dirty="0"/>
              <a:t>but may be able to hold in register</a:t>
            </a: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4270375" y="1546225"/>
            <a:ext cx="44926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ijk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(i=0; i&lt;n; i++)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(k=0; k&lt;n; k++)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sum += a[i][k]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c[i][j]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 </a:t>
            </a: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7162800" y="1295400"/>
            <a:ext cx="1878718" cy="643766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solidFill>
                  <a:srgbClr val="FF0000"/>
                </a:solidFill>
                <a:latin typeface="Comic Sans MS" charset="0"/>
              </a:rPr>
              <a:t>Variable </a:t>
            </a:r>
            <a:r>
              <a:rPr lang="en-US" sz="1800" i="1" dirty="0">
                <a:solidFill>
                  <a:srgbClr val="FF0000"/>
                </a:solidFill>
                <a:latin typeface="Courier New" charset="0"/>
              </a:rPr>
              <a:t>sum</a:t>
            </a:r>
            <a:endParaRPr lang="en-US" sz="1800" b="0" i="1" dirty="0">
              <a:solidFill>
                <a:srgbClr val="FF0000"/>
              </a:solidFill>
              <a:latin typeface="Comic Sans MS" charset="0"/>
            </a:endParaRPr>
          </a:p>
          <a:p>
            <a:pPr algn="l">
              <a:lnSpc>
                <a:spcPct val="100000"/>
              </a:lnSpc>
            </a:pPr>
            <a:r>
              <a:rPr lang="en-US" sz="1800" b="0" i="1" dirty="0">
                <a:solidFill>
                  <a:srgbClr val="FF0000"/>
                </a:solidFill>
                <a:latin typeface="Comic Sans MS" charset="0"/>
              </a:rPr>
              <a:t>held in register</a:t>
            </a:r>
            <a:endParaRPr lang="en-US" sz="1800" b="0" dirty="0">
              <a:solidFill>
                <a:srgbClr val="FF0000"/>
              </a:solidFill>
              <a:latin typeface="Comic Sans MS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348413" y="1933575"/>
            <a:ext cx="1676400" cy="695325"/>
            <a:chOff x="3936" y="2064"/>
            <a:chExt cx="1056" cy="288"/>
          </a:xfrm>
        </p:grpSpPr>
        <p:sp>
          <p:nvSpPr>
            <p:cNvPr id="167942" name="Line 6"/>
            <p:cNvSpPr>
              <a:spLocks noChangeShapeType="1"/>
            </p:cNvSpPr>
            <p:nvPr/>
          </p:nvSpPr>
          <p:spPr bwMode="auto">
            <a:xfrm flipH="1">
              <a:off x="3936" y="2352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43" name="Line 7"/>
            <p:cNvSpPr>
              <a:spLocks noChangeShapeType="1"/>
            </p:cNvSpPr>
            <p:nvPr/>
          </p:nvSpPr>
          <p:spPr bwMode="auto">
            <a:xfrm flipH="1">
              <a:off x="4848" y="2064"/>
              <a:ext cx="144" cy="2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858000" y="4022928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1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Miss Rate Analysis for Matrix Multiply</a:t>
            </a:r>
          </a:p>
        </p:txBody>
      </p:sp>
      <p:sp>
        <p:nvSpPr>
          <p:cNvPr id="168992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Assume:</a:t>
            </a:r>
          </a:p>
          <a:p>
            <a:pPr lvl="1"/>
            <a:r>
              <a:rPr lang="en-US" dirty="0"/>
              <a:t>Block size = 32B (big enough for four </a:t>
            </a:r>
            <a:r>
              <a:rPr lang="en-US" dirty="0">
                <a:latin typeface="Calibri"/>
                <a:cs typeface="Calibri"/>
              </a:rPr>
              <a:t>doubles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Matrix dimension (N) is very large</a:t>
            </a:r>
          </a:p>
          <a:p>
            <a:pPr lvl="2"/>
            <a:r>
              <a:rPr lang="en-US" dirty="0"/>
              <a:t>Approximate 1/N as 0.0</a:t>
            </a:r>
          </a:p>
          <a:p>
            <a:pPr lvl="1"/>
            <a:r>
              <a:rPr lang="en-US" dirty="0"/>
              <a:t>Cache is not even big enough to hold multiple rows</a:t>
            </a:r>
          </a:p>
          <a:p>
            <a:r>
              <a:rPr lang="en-US" dirty="0"/>
              <a:t>Analysis Method:</a:t>
            </a:r>
          </a:p>
          <a:p>
            <a:pPr lvl="1"/>
            <a:r>
              <a:rPr lang="en-US" dirty="0"/>
              <a:t>Look at access pattern of inner loop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3474621" y="4648200"/>
            <a:ext cx="1295400" cy="1752600"/>
            <a:chOff x="1752600" y="4648200"/>
            <a:chExt cx="1295400" cy="1752600"/>
          </a:xfrm>
        </p:grpSpPr>
        <p:sp>
          <p:nvSpPr>
            <p:cNvPr id="168966" name="Rectangle 6"/>
            <p:cNvSpPr>
              <a:spLocks noChangeArrowheads="1"/>
            </p:cNvSpPr>
            <p:nvPr/>
          </p:nvSpPr>
          <p:spPr bwMode="auto">
            <a:xfrm>
              <a:off x="2139950" y="5111750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67" name="Rectangle 7"/>
            <p:cNvSpPr>
              <a:spLocks noChangeArrowheads="1"/>
            </p:cNvSpPr>
            <p:nvPr/>
          </p:nvSpPr>
          <p:spPr bwMode="auto">
            <a:xfrm>
              <a:off x="2418650" y="5941700"/>
              <a:ext cx="400750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168969" name="Line 9"/>
            <p:cNvSpPr>
              <a:spLocks noChangeShapeType="1"/>
            </p:cNvSpPr>
            <p:nvPr/>
          </p:nvSpPr>
          <p:spPr bwMode="auto">
            <a:xfrm>
              <a:off x="2146300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0" name="Rectangle 10"/>
            <p:cNvSpPr>
              <a:spLocks noChangeArrowheads="1"/>
            </p:cNvSpPr>
            <p:nvPr/>
          </p:nvSpPr>
          <p:spPr bwMode="auto">
            <a:xfrm>
              <a:off x="2271713" y="4662487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72" name="Line 12"/>
            <p:cNvSpPr>
              <a:spLocks noChangeShapeType="1"/>
            </p:cNvSpPr>
            <p:nvPr/>
          </p:nvSpPr>
          <p:spPr bwMode="auto">
            <a:xfrm>
              <a:off x="1752600" y="51308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3" name="Rectangle 13"/>
            <p:cNvSpPr>
              <a:spLocks noChangeArrowheads="1"/>
            </p:cNvSpPr>
            <p:nvPr/>
          </p:nvSpPr>
          <p:spPr bwMode="auto">
            <a:xfrm>
              <a:off x="1812337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i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956975" y="4648200"/>
            <a:ext cx="1255297" cy="1752600"/>
            <a:chOff x="3505200" y="4648200"/>
            <a:chExt cx="1255297" cy="1752600"/>
          </a:xfrm>
        </p:grpSpPr>
        <p:sp>
          <p:nvSpPr>
            <p:cNvPr id="168976" name="Rectangle 16"/>
            <p:cNvSpPr>
              <a:spLocks noChangeArrowheads="1"/>
            </p:cNvSpPr>
            <p:nvPr/>
          </p:nvSpPr>
          <p:spPr bwMode="auto">
            <a:xfrm>
              <a:off x="4114800" y="5941700"/>
              <a:ext cx="388026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B</a:t>
              </a:r>
            </a:p>
          </p:txBody>
        </p:sp>
        <p:sp>
          <p:nvSpPr>
            <p:cNvPr id="168978" name="Line 18"/>
            <p:cNvSpPr>
              <a:spLocks noChangeShapeType="1"/>
            </p:cNvSpPr>
            <p:nvPr/>
          </p:nvSpPr>
          <p:spPr bwMode="auto">
            <a:xfrm>
              <a:off x="3505200" y="5118101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9" name="Rectangle 19"/>
            <p:cNvSpPr>
              <a:spLocks noChangeArrowheads="1"/>
            </p:cNvSpPr>
            <p:nvPr/>
          </p:nvSpPr>
          <p:spPr bwMode="auto">
            <a:xfrm>
              <a:off x="3567113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82" name="Rectangle 22"/>
            <p:cNvSpPr>
              <a:spLocks noChangeArrowheads="1"/>
            </p:cNvSpPr>
            <p:nvPr/>
          </p:nvSpPr>
          <p:spPr bwMode="auto">
            <a:xfrm>
              <a:off x="3948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j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3852447" y="5111749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>
              <a:off x="3852447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920750" y="4648200"/>
            <a:ext cx="1301750" cy="1698624"/>
            <a:chOff x="5334000" y="4648200"/>
            <a:chExt cx="1301750" cy="1698624"/>
          </a:xfrm>
        </p:grpSpPr>
        <p:sp>
          <p:nvSpPr>
            <p:cNvPr id="168964" name="Rectangle 4"/>
            <p:cNvSpPr>
              <a:spLocks noChangeArrowheads="1"/>
            </p:cNvSpPr>
            <p:nvPr/>
          </p:nvSpPr>
          <p:spPr bwMode="auto">
            <a:xfrm>
              <a:off x="6019800" y="5887724"/>
              <a:ext cx="405008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C</a:t>
              </a:r>
            </a:p>
          </p:txBody>
        </p:sp>
        <p:sp>
          <p:nvSpPr>
            <p:cNvPr id="168986" name="Line 26"/>
            <p:cNvSpPr>
              <a:spLocks noChangeShapeType="1"/>
            </p:cNvSpPr>
            <p:nvPr/>
          </p:nvSpPr>
          <p:spPr bwMode="auto">
            <a:xfrm>
              <a:off x="5334000" y="51181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87" name="Rectangle 27"/>
            <p:cNvSpPr>
              <a:spLocks noChangeArrowheads="1"/>
            </p:cNvSpPr>
            <p:nvPr/>
          </p:nvSpPr>
          <p:spPr bwMode="auto">
            <a:xfrm>
              <a:off x="5395913" y="5205413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/>
                  <a:cs typeface="Courier New"/>
                </a:rPr>
                <a:t>i</a:t>
              </a:r>
            </a:p>
          </p:txBody>
        </p:sp>
        <p:sp>
          <p:nvSpPr>
            <p:cNvPr id="168990" name="Rectangle 30"/>
            <p:cNvSpPr>
              <a:spLocks noChangeArrowheads="1"/>
            </p:cNvSpPr>
            <p:nvPr/>
          </p:nvSpPr>
          <p:spPr bwMode="auto">
            <a:xfrm>
              <a:off x="5853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j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5727700" y="5053425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38" name="Line 9"/>
            <p:cNvSpPr>
              <a:spLocks noChangeShapeType="1"/>
            </p:cNvSpPr>
            <p:nvPr/>
          </p:nvSpPr>
          <p:spPr bwMode="auto">
            <a:xfrm>
              <a:off x="5727700" y="4662487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590800" y="4642214"/>
            <a:ext cx="53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alibri" pitchFamily="34" charset="0"/>
              </a:rPr>
              <a:t>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05400" y="4700538"/>
            <a:ext cx="53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alibri" pitchFamily="34" charset="0"/>
              </a:rPr>
              <a:t>x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>
          <a:xfrm>
            <a:off x="61913" y="247650"/>
            <a:ext cx="8716962" cy="782638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Arial"/>
                <a:cs typeface="Arial"/>
              </a:rPr>
              <a:t>Example Memory </a:t>
            </a:r>
            <a:br>
              <a:rPr lang="en-GB" dirty="0">
                <a:latin typeface="Arial"/>
                <a:cs typeface="Arial"/>
              </a:rPr>
            </a:br>
            <a:r>
              <a:rPr lang="en-GB" dirty="0">
                <a:latin typeface="Arial"/>
                <a:cs typeface="Arial"/>
              </a:rPr>
              <a:t>     Hierarchy</a:t>
            </a:r>
          </a:p>
        </p:txBody>
      </p:sp>
      <p:sp>
        <p:nvSpPr>
          <p:cNvPr id="151" name="AutoShape 195"/>
          <p:cNvSpPr>
            <a:spLocks noChangeAspect="1" noChangeArrowheads="1"/>
          </p:cNvSpPr>
          <p:nvPr/>
        </p:nvSpPr>
        <p:spPr bwMode="auto">
          <a:xfrm>
            <a:off x="552450" y="342900"/>
            <a:ext cx="6902450" cy="6456363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chemeClr val="accent6">
                  <a:lumMod val="20000"/>
                  <a:lumOff val="80000"/>
                  <a:alpha val="7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140000" scaled="0"/>
            <a:tileRect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2" name="Text Box 196"/>
          <p:cNvSpPr txBox="1">
            <a:spLocks noChangeAspect="1" noChangeArrowheads="1"/>
          </p:cNvSpPr>
          <p:nvPr/>
        </p:nvSpPr>
        <p:spPr bwMode="auto">
          <a:xfrm>
            <a:off x="3694391" y="834509"/>
            <a:ext cx="7235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Regs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3" name="Text Box 198"/>
          <p:cNvSpPr txBox="1">
            <a:spLocks noChangeAspect="1" noChangeArrowheads="1"/>
          </p:cNvSpPr>
          <p:nvPr/>
        </p:nvSpPr>
        <p:spPr bwMode="auto">
          <a:xfrm>
            <a:off x="3495400" y="1283385"/>
            <a:ext cx="11215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L1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154" name="Text Box 199"/>
          <p:cNvSpPr txBox="1">
            <a:spLocks noChangeAspect="1" noChangeArrowheads="1"/>
          </p:cNvSpPr>
          <p:nvPr/>
        </p:nvSpPr>
        <p:spPr bwMode="auto">
          <a:xfrm>
            <a:off x="3264793" y="3821797"/>
            <a:ext cx="158273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Main memory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(DRAM)</a:t>
            </a:r>
          </a:p>
        </p:txBody>
      </p:sp>
      <p:sp>
        <p:nvSpPr>
          <p:cNvPr id="155" name="Text Box 200"/>
          <p:cNvSpPr txBox="1">
            <a:spLocks noChangeAspect="1" noChangeArrowheads="1"/>
          </p:cNvSpPr>
          <p:nvPr/>
        </p:nvSpPr>
        <p:spPr bwMode="auto">
          <a:xfrm>
            <a:off x="2706309" y="4847322"/>
            <a:ext cx="2699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Local secondary storage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(local disks)</a:t>
            </a:r>
          </a:p>
        </p:txBody>
      </p:sp>
      <p:sp>
        <p:nvSpPr>
          <p:cNvPr id="156" name="Line 203"/>
          <p:cNvSpPr>
            <a:spLocks noChangeAspect="1" noChangeShapeType="1"/>
          </p:cNvSpPr>
          <p:nvPr/>
        </p:nvSpPr>
        <p:spPr bwMode="auto">
          <a:xfrm>
            <a:off x="3513138" y="1265238"/>
            <a:ext cx="9810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7" name="Line 204"/>
          <p:cNvSpPr>
            <a:spLocks noChangeAspect="1" noChangeShapeType="1"/>
          </p:cNvSpPr>
          <p:nvPr/>
        </p:nvSpPr>
        <p:spPr bwMode="auto">
          <a:xfrm>
            <a:off x="3162300" y="1903413"/>
            <a:ext cx="16716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8" name="Line 205"/>
          <p:cNvSpPr>
            <a:spLocks noChangeAspect="1" noChangeShapeType="1"/>
          </p:cNvSpPr>
          <p:nvPr/>
        </p:nvSpPr>
        <p:spPr bwMode="auto">
          <a:xfrm>
            <a:off x="2779713" y="2655888"/>
            <a:ext cx="24479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9" name="Line 222"/>
          <p:cNvSpPr>
            <a:spLocks noChangeAspect="1" noChangeShapeType="1"/>
          </p:cNvSpPr>
          <p:nvPr/>
        </p:nvSpPr>
        <p:spPr bwMode="auto">
          <a:xfrm>
            <a:off x="76200" y="3473450"/>
            <a:ext cx="0" cy="2344738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60" name="Text Box 223"/>
          <p:cNvSpPr txBox="1">
            <a:spLocks noChangeAspect="1" noChangeArrowheads="1"/>
          </p:cNvSpPr>
          <p:nvPr/>
        </p:nvSpPr>
        <p:spPr bwMode="auto">
          <a:xfrm>
            <a:off x="123825" y="3625166"/>
            <a:ext cx="106271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Larger,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slower,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and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cheaper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(per byte)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storage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devices</a:t>
            </a:r>
          </a:p>
        </p:txBody>
      </p:sp>
      <p:sp>
        <p:nvSpPr>
          <p:cNvPr id="161" name="Line 224"/>
          <p:cNvSpPr>
            <a:spLocks noChangeAspect="1" noChangeShapeType="1"/>
          </p:cNvSpPr>
          <p:nvPr/>
        </p:nvSpPr>
        <p:spPr bwMode="auto">
          <a:xfrm>
            <a:off x="2255838" y="3586163"/>
            <a:ext cx="34750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62" name="Text Box 225"/>
          <p:cNvSpPr txBox="1">
            <a:spLocks noChangeAspect="1" noChangeArrowheads="1"/>
          </p:cNvSpPr>
          <p:nvPr/>
        </p:nvSpPr>
        <p:spPr bwMode="auto">
          <a:xfrm>
            <a:off x="2578100" y="5947460"/>
            <a:ext cx="29561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Remote secondary storage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(e.g., Web servers)</a:t>
            </a:r>
          </a:p>
        </p:txBody>
      </p:sp>
      <p:sp>
        <p:nvSpPr>
          <p:cNvPr id="165" name="Text Box 227"/>
          <p:cNvSpPr txBox="1">
            <a:spLocks noChangeAspect="1" noChangeArrowheads="1"/>
          </p:cNvSpPr>
          <p:nvPr/>
        </p:nvSpPr>
        <p:spPr bwMode="auto">
          <a:xfrm>
            <a:off x="7073306" y="5375119"/>
            <a:ext cx="2062758" cy="738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Local disks hold files retrieved from disks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on remote</a:t>
            </a:r>
            <a:r>
              <a:rPr kumimoji="0" lang="en-US" sz="140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servers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66" name="Line 235"/>
          <p:cNvSpPr>
            <a:spLocks noChangeAspect="1" noChangeShapeType="1"/>
          </p:cNvSpPr>
          <p:nvPr/>
        </p:nvSpPr>
        <p:spPr bwMode="auto">
          <a:xfrm>
            <a:off x="1708150" y="4632325"/>
            <a:ext cx="45767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67" name="Text Box 236"/>
          <p:cNvSpPr txBox="1">
            <a:spLocks noChangeAspect="1" noChangeArrowheads="1"/>
          </p:cNvSpPr>
          <p:nvPr/>
        </p:nvSpPr>
        <p:spPr bwMode="auto">
          <a:xfrm>
            <a:off x="3495400" y="1948547"/>
            <a:ext cx="11215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L2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169" name="Text Box 243"/>
          <p:cNvSpPr txBox="1">
            <a:spLocks noChangeAspect="1" noChangeArrowheads="1"/>
          </p:cNvSpPr>
          <p:nvPr/>
        </p:nvSpPr>
        <p:spPr bwMode="auto">
          <a:xfrm>
            <a:off x="4962526" y="1641476"/>
            <a:ext cx="28384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L1 cache holds cache lines retrieved from the L2 cache.</a:t>
            </a:r>
          </a:p>
        </p:txBody>
      </p:sp>
      <p:sp>
        <p:nvSpPr>
          <p:cNvPr id="171" name="Text Box 233"/>
          <p:cNvSpPr txBox="1">
            <a:spLocks noChangeAspect="1" noChangeArrowheads="1"/>
          </p:cNvSpPr>
          <p:nvPr/>
        </p:nvSpPr>
        <p:spPr bwMode="auto">
          <a:xfrm>
            <a:off x="4573588" y="973465"/>
            <a:ext cx="29194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CPU registers hold words retrieved from </a:t>
            </a:r>
            <a:r>
              <a:rPr kumimoji="0" lang="en-US" sz="14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th</a:t>
            </a:r>
            <a:r>
              <a:rPr lang="en-US" sz="1400" kern="0" dirty="0">
                <a:solidFill>
                  <a:srgbClr val="FF0000"/>
                </a:solidFill>
                <a:latin typeface="Arial"/>
                <a:cs typeface="Arial"/>
              </a:rPr>
              <a:t>e L1 cache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.</a:t>
            </a:r>
          </a:p>
        </p:txBody>
      </p:sp>
      <p:sp>
        <p:nvSpPr>
          <p:cNvPr id="174" name="Text Box 231"/>
          <p:cNvSpPr txBox="1">
            <a:spLocks noChangeAspect="1" noChangeArrowheads="1"/>
          </p:cNvSpPr>
          <p:nvPr/>
        </p:nvSpPr>
        <p:spPr bwMode="auto">
          <a:xfrm>
            <a:off x="5365751" y="2403473"/>
            <a:ext cx="26289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L2 cache holds cache lines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retrieved from L3 cache</a:t>
            </a:r>
          </a:p>
        </p:txBody>
      </p:sp>
      <p:sp>
        <p:nvSpPr>
          <p:cNvPr id="176" name="Text Box 247"/>
          <p:cNvSpPr txBox="1">
            <a:spLocks noChangeAspect="1" noChangeArrowheads="1"/>
          </p:cNvSpPr>
          <p:nvPr/>
        </p:nvSpPr>
        <p:spPr bwMode="auto">
          <a:xfrm>
            <a:off x="3235325" y="644009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L0:</a:t>
            </a:r>
          </a:p>
        </p:txBody>
      </p:sp>
      <p:sp>
        <p:nvSpPr>
          <p:cNvPr id="177" name="Text Box 248"/>
          <p:cNvSpPr txBox="1">
            <a:spLocks noChangeAspect="1" noChangeArrowheads="1"/>
          </p:cNvSpPr>
          <p:nvPr/>
        </p:nvSpPr>
        <p:spPr bwMode="auto">
          <a:xfrm>
            <a:off x="2867025" y="1353622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L1:</a:t>
            </a:r>
          </a:p>
        </p:txBody>
      </p:sp>
      <p:sp>
        <p:nvSpPr>
          <p:cNvPr id="178" name="Text Box 249"/>
          <p:cNvSpPr txBox="1">
            <a:spLocks noChangeAspect="1" noChangeArrowheads="1"/>
          </p:cNvSpPr>
          <p:nvPr/>
        </p:nvSpPr>
        <p:spPr bwMode="auto">
          <a:xfrm>
            <a:off x="2486025" y="2041009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L2:</a:t>
            </a:r>
          </a:p>
        </p:txBody>
      </p:sp>
      <p:sp>
        <p:nvSpPr>
          <p:cNvPr id="179" name="Text Box 250"/>
          <p:cNvSpPr txBox="1">
            <a:spLocks noChangeAspect="1" noChangeArrowheads="1"/>
          </p:cNvSpPr>
          <p:nvPr/>
        </p:nvSpPr>
        <p:spPr bwMode="auto">
          <a:xfrm>
            <a:off x="2079625" y="2796659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L3:</a:t>
            </a:r>
          </a:p>
        </p:txBody>
      </p:sp>
      <p:sp>
        <p:nvSpPr>
          <p:cNvPr id="180" name="Text Box 251"/>
          <p:cNvSpPr txBox="1">
            <a:spLocks noChangeAspect="1" noChangeArrowheads="1"/>
          </p:cNvSpPr>
          <p:nvPr/>
        </p:nvSpPr>
        <p:spPr bwMode="auto">
          <a:xfrm>
            <a:off x="1554163" y="3795197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L4:</a:t>
            </a:r>
          </a:p>
        </p:txBody>
      </p:sp>
      <p:sp>
        <p:nvSpPr>
          <p:cNvPr id="181" name="Text Box 252"/>
          <p:cNvSpPr txBox="1">
            <a:spLocks noChangeAspect="1" noChangeArrowheads="1"/>
          </p:cNvSpPr>
          <p:nvPr/>
        </p:nvSpPr>
        <p:spPr bwMode="auto">
          <a:xfrm>
            <a:off x="933450" y="4912797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L5:</a:t>
            </a:r>
          </a:p>
        </p:txBody>
      </p:sp>
      <p:sp>
        <p:nvSpPr>
          <p:cNvPr id="182" name="Text Box 289"/>
          <p:cNvSpPr txBox="1">
            <a:spLocks noChangeAspect="1" noChangeArrowheads="1"/>
          </p:cNvSpPr>
          <p:nvPr/>
        </p:nvSpPr>
        <p:spPr bwMode="auto">
          <a:xfrm>
            <a:off x="130175" y="1137553"/>
            <a:ext cx="106271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Smaller,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faster,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and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costlier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(per byte)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storage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devices</a:t>
            </a:r>
          </a:p>
        </p:txBody>
      </p:sp>
      <p:sp>
        <p:nvSpPr>
          <p:cNvPr id="183" name="Line 291"/>
          <p:cNvSpPr>
            <a:spLocks noChangeShapeType="1"/>
          </p:cNvSpPr>
          <p:nvPr/>
        </p:nvSpPr>
        <p:spPr bwMode="auto">
          <a:xfrm flipH="1" flipV="1">
            <a:off x="90488" y="954088"/>
            <a:ext cx="0" cy="2154237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84" name="Line 292"/>
          <p:cNvSpPr>
            <a:spLocks noChangeAspect="1" noChangeShapeType="1"/>
          </p:cNvSpPr>
          <p:nvPr/>
        </p:nvSpPr>
        <p:spPr bwMode="auto">
          <a:xfrm>
            <a:off x="1117600" y="5743575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85" name="Text Box 293"/>
          <p:cNvSpPr txBox="1">
            <a:spLocks noChangeAspect="1" noChangeArrowheads="1"/>
          </p:cNvSpPr>
          <p:nvPr/>
        </p:nvSpPr>
        <p:spPr bwMode="auto">
          <a:xfrm>
            <a:off x="3495400" y="2780397"/>
            <a:ext cx="11215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L3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187" name="Text Box 295"/>
          <p:cNvSpPr txBox="1">
            <a:spLocks noChangeAspect="1" noChangeArrowheads="1"/>
          </p:cNvSpPr>
          <p:nvPr/>
        </p:nvSpPr>
        <p:spPr bwMode="auto">
          <a:xfrm>
            <a:off x="5810250" y="3305501"/>
            <a:ext cx="28765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L3 cache holds cache lines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retrieved from main memory.</a:t>
            </a:r>
          </a:p>
        </p:txBody>
      </p:sp>
      <p:sp>
        <p:nvSpPr>
          <p:cNvPr id="189" name="Text Box 297"/>
          <p:cNvSpPr txBox="1">
            <a:spLocks noChangeAspect="1" noChangeArrowheads="1"/>
          </p:cNvSpPr>
          <p:nvPr/>
        </p:nvSpPr>
        <p:spPr bwMode="auto">
          <a:xfrm>
            <a:off x="387350" y="5963722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L6:</a:t>
            </a:r>
          </a:p>
        </p:txBody>
      </p:sp>
      <p:sp>
        <p:nvSpPr>
          <p:cNvPr id="234" name="Text Box 229"/>
          <p:cNvSpPr txBox="1">
            <a:spLocks noChangeAspect="1" noChangeArrowheads="1"/>
          </p:cNvSpPr>
          <p:nvPr/>
        </p:nvSpPr>
        <p:spPr bwMode="auto">
          <a:xfrm>
            <a:off x="6399690" y="4238399"/>
            <a:ext cx="218418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Main memory holds disk blocks retrieved from local disks.</a:t>
            </a:r>
          </a:p>
        </p:txBody>
      </p:sp>
    </p:spTree>
    <p:extLst>
      <p:ext uri="{BB962C8B-B14F-4D97-AF65-F5344CB8AC3E}">
        <p14:creationId xmlns:p14="http://schemas.microsoft.com/office/powerpoint/2010/main" val="18258092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 of C Arrays in Memory (review)</a:t>
            </a:r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C arrays allocated in row-major order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row in contiguous memory locations</a:t>
            </a:r>
          </a:p>
          <a:p>
            <a:pPr>
              <a:lnSpc>
                <a:spcPct val="85000"/>
              </a:lnSpc>
            </a:pPr>
            <a:r>
              <a:rPr lang="en-US" dirty="0"/>
              <a:t>Stepping through columns in one row:</a:t>
            </a:r>
          </a:p>
          <a:p>
            <a:pPr lvl="1">
              <a:lnSpc>
                <a:spcPct val="90000"/>
              </a:lnSpc>
            </a:pPr>
            <a:r>
              <a:rPr lang="en-US" b="0" dirty="0">
                <a:latin typeface="Courier New" charset="0"/>
              </a:rPr>
              <a:t>for (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= 0;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&lt; N;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0" dirty="0">
                <a:solidFill>
                  <a:schemeClr val="tx1"/>
                </a:solidFill>
                <a:latin typeface="Courier New" charset="0"/>
              </a:rPr>
              <a:t>sum += a[0][i];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accesses successive elements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block size (B) &gt; </a:t>
            </a:r>
            <a:r>
              <a:rPr lang="en-US" dirty="0" err="1">
                <a:latin typeface="Calibri"/>
                <a:cs typeface="Calibri"/>
              </a:rPr>
              <a:t>sizeof</a:t>
            </a:r>
            <a:r>
              <a:rPr lang="en-US" dirty="0">
                <a:latin typeface="Calibri"/>
                <a:cs typeface="Calibri"/>
              </a:rPr>
              <a:t>(</a:t>
            </a:r>
            <a:r>
              <a:rPr lang="en-US" dirty="0" err="1">
                <a:latin typeface="Calibri"/>
                <a:cs typeface="Calibri"/>
              </a:rPr>
              <a:t>a</a:t>
            </a:r>
            <a:r>
              <a:rPr lang="en-US" baseline="-25000" dirty="0" err="1">
                <a:latin typeface="Calibri"/>
                <a:cs typeface="Calibri"/>
              </a:rPr>
              <a:t>ij</a:t>
            </a:r>
            <a:r>
              <a:rPr lang="en-US" dirty="0">
                <a:latin typeface="Calibri"/>
                <a:cs typeface="Calibri"/>
              </a:rPr>
              <a:t>) bytes</a:t>
            </a:r>
            <a:r>
              <a:rPr lang="en-US" dirty="0"/>
              <a:t>, exploit spatial locality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miss rate = </a:t>
            </a:r>
            <a:r>
              <a:rPr lang="en-US" dirty="0" err="1">
                <a:latin typeface="Calibri"/>
                <a:cs typeface="Calibri"/>
              </a:rPr>
              <a:t>sizeof</a:t>
            </a:r>
            <a:r>
              <a:rPr lang="en-US" dirty="0">
                <a:latin typeface="Calibri"/>
                <a:cs typeface="Calibri"/>
              </a:rPr>
              <a:t>(</a:t>
            </a:r>
            <a:r>
              <a:rPr lang="en-US" dirty="0" err="1">
                <a:latin typeface="Calibri"/>
                <a:cs typeface="Calibri"/>
              </a:rPr>
              <a:t>a</a:t>
            </a:r>
            <a:r>
              <a:rPr lang="en-US" baseline="-25000" dirty="0" err="1">
                <a:latin typeface="Calibri"/>
                <a:cs typeface="Calibri"/>
              </a:rPr>
              <a:t>ij</a:t>
            </a:r>
            <a:r>
              <a:rPr lang="en-US" dirty="0">
                <a:latin typeface="Calibri"/>
                <a:cs typeface="Calibri"/>
              </a:rPr>
              <a:t>) </a:t>
            </a:r>
            <a:r>
              <a:rPr lang="en-US" dirty="0"/>
              <a:t>/ B</a:t>
            </a:r>
          </a:p>
          <a:p>
            <a:pPr>
              <a:lnSpc>
                <a:spcPct val="85000"/>
              </a:lnSpc>
            </a:pPr>
            <a:r>
              <a:rPr lang="en-US" dirty="0"/>
              <a:t>Stepping through rows in one column:</a:t>
            </a:r>
          </a:p>
          <a:p>
            <a:pPr lvl="1">
              <a:lnSpc>
                <a:spcPct val="90000"/>
              </a:lnSpc>
            </a:pPr>
            <a:r>
              <a:rPr lang="en-US" b="0" dirty="0">
                <a:latin typeface="Courier New" charset="0"/>
              </a:rPr>
              <a:t>for (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= 0;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&lt; </a:t>
            </a:r>
            <a:r>
              <a:rPr lang="en-US" b="0" dirty="0" err="1">
                <a:latin typeface="Courier New" charset="0"/>
              </a:rPr>
              <a:t>n</a:t>
            </a:r>
            <a:r>
              <a:rPr lang="en-US" b="0" dirty="0">
                <a:latin typeface="Courier New" charset="0"/>
              </a:rPr>
              <a:t>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0" dirty="0">
                <a:solidFill>
                  <a:schemeClr val="tx1"/>
                </a:solidFill>
                <a:latin typeface="Courier New" charset="0"/>
              </a:rPr>
              <a:t>sum += a[i][0];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accesses distant elements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spatial locality!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miss rate = 1 (i.e. 100%)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(ijk)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527050" y="1765300"/>
            <a:ext cx="44926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ijk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sum +=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b[k][j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c[i][j</a:t>
            </a:r>
            <a:r>
              <a:rPr lang="en-US" sz="1800" dirty="0">
                <a:latin typeface="Courier New" charset="0"/>
              </a:rPr>
              <a:t>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 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54927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67119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78549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5624513" y="316865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6843713" y="316865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7986713" y="316865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</a:t>
            </a:r>
          </a:p>
        </p:txBody>
      </p:sp>
      <p:sp>
        <p:nvSpPr>
          <p:cNvPr id="171018" name="Line 10"/>
          <p:cNvSpPr>
            <a:spLocks noChangeShapeType="1"/>
          </p:cNvSpPr>
          <p:nvPr/>
        </p:nvSpPr>
        <p:spPr bwMode="auto">
          <a:xfrm>
            <a:off x="6934200" y="2593975"/>
            <a:ext cx="0" cy="50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>
            <a:off x="5499100" y="296227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6081713" y="278765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6691313" y="225425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8013700" y="2898775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7834313" y="2559050"/>
            <a:ext cx="52250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(i,j)</a:t>
            </a: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5395913" y="179705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1026" name="Rectangle 18"/>
          <p:cNvSpPr>
            <a:spLocks noChangeArrowheads="1"/>
          </p:cNvSpPr>
          <p:nvPr/>
        </p:nvSpPr>
        <p:spPr bwMode="auto">
          <a:xfrm>
            <a:off x="6434138" y="4256088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Column-</a:t>
            </a:r>
          </a:p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wise</a:t>
            </a:r>
          </a:p>
        </p:txBody>
      </p:sp>
      <p:sp>
        <p:nvSpPr>
          <p:cNvPr id="171027" name="Line 19"/>
          <p:cNvSpPr>
            <a:spLocks noChangeShapeType="1"/>
          </p:cNvSpPr>
          <p:nvPr/>
        </p:nvSpPr>
        <p:spPr bwMode="auto">
          <a:xfrm flipV="1">
            <a:off x="6991351" y="359251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8" name="Rectangle 20"/>
          <p:cNvSpPr>
            <a:spLocks noChangeArrowheads="1"/>
          </p:cNvSpPr>
          <p:nvPr/>
        </p:nvSpPr>
        <p:spPr bwMode="auto">
          <a:xfrm>
            <a:off x="5214938" y="4256088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171029" name="Line 21"/>
          <p:cNvSpPr>
            <a:spLocks noChangeShapeType="1"/>
          </p:cNvSpPr>
          <p:nvPr/>
        </p:nvSpPr>
        <p:spPr bwMode="auto">
          <a:xfrm flipV="1">
            <a:off x="5772150" y="359251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1" name="Rectangle 23"/>
          <p:cNvSpPr>
            <a:spLocks noChangeArrowheads="1"/>
          </p:cNvSpPr>
          <p:nvPr/>
        </p:nvSpPr>
        <p:spPr bwMode="auto">
          <a:xfrm>
            <a:off x="7808266" y="4256088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1032" name="Line 24"/>
          <p:cNvSpPr>
            <a:spLocks noChangeShapeType="1"/>
          </p:cNvSpPr>
          <p:nvPr/>
        </p:nvSpPr>
        <p:spPr bwMode="auto">
          <a:xfrm flipV="1">
            <a:off x="8147051" y="359251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290513" y="4964113"/>
            <a:ext cx="5073650" cy="1217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</a:t>
            </a:r>
            <a:r>
              <a:rPr lang="en-US" b="0" u="sng" dirty="0">
                <a:latin typeface="Calibri"/>
                <a:cs typeface="Calibri"/>
              </a:rPr>
              <a:t>per inner loop iteration</a:t>
            </a:r>
            <a:r>
              <a:rPr lang="en-US" sz="2400" b="0" u="sng" dirty="0">
                <a:latin typeface="Calibri"/>
                <a:cs typeface="Calibri"/>
              </a:rPr>
              <a:t>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0.25	1.0	0.0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121249" y="4219576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5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(jik)</a:t>
            </a:r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300038" y="1779588"/>
            <a:ext cx="47212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jik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(i=0; i&lt;n; i++)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(k=0; k&lt;n; k++)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sum += a[i][k]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c[i][j] = sum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55689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67881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8" name="Rectangle 6"/>
          <p:cNvSpPr>
            <a:spLocks noChangeArrowheads="1"/>
          </p:cNvSpPr>
          <p:nvPr/>
        </p:nvSpPr>
        <p:spPr bwMode="auto">
          <a:xfrm>
            <a:off x="79311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9" name="Rectangle 7"/>
          <p:cNvSpPr>
            <a:spLocks noChangeArrowheads="1"/>
          </p:cNvSpPr>
          <p:nvPr/>
        </p:nvSpPr>
        <p:spPr bwMode="auto">
          <a:xfrm>
            <a:off x="5700713" y="3235325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2040" name="Rectangle 8"/>
          <p:cNvSpPr>
            <a:spLocks noChangeArrowheads="1"/>
          </p:cNvSpPr>
          <p:nvPr/>
        </p:nvSpPr>
        <p:spPr bwMode="auto">
          <a:xfrm>
            <a:off x="6919913" y="3235325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2041" name="Rectangle 9"/>
          <p:cNvSpPr>
            <a:spLocks noChangeArrowheads="1"/>
          </p:cNvSpPr>
          <p:nvPr/>
        </p:nvSpPr>
        <p:spPr bwMode="auto">
          <a:xfrm>
            <a:off x="8077200" y="3235325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</a:t>
            </a:r>
          </a:p>
        </p:txBody>
      </p:sp>
      <p:sp>
        <p:nvSpPr>
          <p:cNvPr id="172042" name="Line 10"/>
          <p:cNvSpPr>
            <a:spLocks noChangeShapeType="1"/>
          </p:cNvSpPr>
          <p:nvPr/>
        </p:nvSpPr>
        <p:spPr bwMode="auto">
          <a:xfrm>
            <a:off x="7010400" y="2660650"/>
            <a:ext cx="0" cy="50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3" name="Line 11"/>
          <p:cNvSpPr>
            <a:spLocks noChangeShapeType="1"/>
          </p:cNvSpPr>
          <p:nvPr/>
        </p:nvSpPr>
        <p:spPr bwMode="auto">
          <a:xfrm>
            <a:off x="5575300" y="3028950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4" name="Rectangle 12"/>
          <p:cNvSpPr>
            <a:spLocks noChangeArrowheads="1"/>
          </p:cNvSpPr>
          <p:nvPr/>
        </p:nvSpPr>
        <p:spPr bwMode="auto">
          <a:xfrm>
            <a:off x="6157913" y="2854325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2045" name="Rectangle 13"/>
          <p:cNvSpPr>
            <a:spLocks noChangeArrowheads="1"/>
          </p:cNvSpPr>
          <p:nvPr/>
        </p:nvSpPr>
        <p:spPr bwMode="auto">
          <a:xfrm>
            <a:off x="6767513" y="2320925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2046" name="Rectangle 14"/>
          <p:cNvSpPr>
            <a:spLocks noChangeArrowheads="1"/>
          </p:cNvSpPr>
          <p:nvPr/>
        </p:nvSpPr>
        <p:spPr bwMode="auto">
          <a:xfrm>
            <a:off x="8089900" y="2965450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7" name="Rectangle 15"/>
          <p:cNvSpPr>
            <a:spLocks noChangeArrowheads="1"/>
          </p:cNvSpPr>
          <p:nvPr/>
        </p:nvSpPr>
        <p:spPr bwMode="auto">
          <a:xfrm>
            <a:off x="7910513" y="2625725"/>
            <a:ext cx="52250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(i,j)</a:t>
            </a:r>
          </a:p>
        </p:txBody>
      </p:sp>
      <p:sp>
        <p:nvSpPr>
          <p:cNvPr id="172048" name="Rectangle 16"/>
          <p:cNvSpPr>
            <a:spLocks noChangeArrowheads="1"/>
          </p:cNvSpPr>
          <p:nvPr/>
        </p:nvSpPr>
        <p:spPr bwMode="auto">
          <a:xfrm>
            <a:off x="5548313" y="1787525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2050" name="Rectangle 18"/>
          <p:cNvSpPr>
            <a:spLocks noChangeArrowheads="1"/>
          </p:cNvSpPr>
          <p:nvPr/>
        </p:nvSpPr>
        <p:spPr bwMode="auto">
          <a:xfrm>
            <a:off x="5334000" y="4244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172051" name="Line 19"/>
          <p:cNvSpPr>
            <a:spLocks noChangeShapeType="1"/>
          </p:cNvSpPr>
          <p:nvPr/>
        </p:nvSpPr>
        <p:spPr bwMode="auto">
          <a:xfrm flipV="1">
            <a:off x="5891213" y="35814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3" name="Rectangle 21"/>
          <p:cNvSpPr>
            <a:spLocks noChangeArrowheads="1"/>
          </p:cNvSpPr>
          <p:nvPr/>
        </p:nvSpPr>
        <p:spPr bwMode="auto">
          <a:xfrm>
            <a:off x="6535738" y="4244975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2054" name="Line 22"/>
          <p:cNvSpPr>
            <a:spLocks noChangeShapeType="1"/>
          </p:cNvSpPr>
          <p:nvPr/>
        </p:nvSpPr>
        <p:spPr bwMode="auto">
          <a:xfrm flipV="1">
            <a:off x="7092951" y="35814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6" name="Rectangle 24"/>
          <p:cNvSpPr>
            <a:spLocks noChangeArrowheads="1"/>
          </p:cNvSpPr>
          <p:nvPr/>
        </p:nvSpPr>
        <p:spPr bwMode="auto">
          <a:xfrm>
            <a:off x="7884466" y="4244975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2057" name="Line 25"/>
          <p:cNvSpPr>
            <a:spLocks noChangeShapeType="1"/>
          </p:cNvSpPr>
          <p:nvPr/>
        </p:nvSpPr>
        <p:spPr bwMode="auto">
          <a:xfrm flipV="1">
            <a:off x="8223251" y="3587750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8" name="Rectangle 26"/>
          <p:cNvSpPr>
            <a:spLocks noChangeArrowheads="1"/>
          </p:cNvSpPr>
          <p:nvPr/>
        </p:nvSpPr>
        <p:spPr bwMode="auto">
          <a:xfrm>
            <a:off x="444500" y="4868863"/>
            <a:ext cx="5446713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0.25	1.0	0.0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122837" y="4256291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83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(kij)</a:t>
            </a: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452438" y="1770063"/>
            <a:ext cx="4264025" cy="25158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kij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&lt;n;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r = a[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(j=0; j&lt;n;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c[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][j] += r * b[k][j];</a:t>
            </a:r>
            <a:r>
              <a:rPr lang="en-US" sz="1800" dirty="0">
                <a:latin typeface="Courier New" charset="0"/>
              </a:rPr>
              <a:t>  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</a:t>
            </a:r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53403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65595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77279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3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3064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3065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3066" name="Rectangle 10"/>
          <p:cNvSpPr>
            <a:spLocks noChangeArrowheads="1"/>
          </p:cNvSpPr>
          <p:nvPr/>
        </p:nvSpPr>
        <p:spPr bwMode="auto">
          <a:xfrm>
            <a:off x="8316913" y="25781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3067" name="Line 11"/>
          <p:cNvSpPr>
            <a:spLocks noChangeShapeType="1"/>
          </p:cNvSpPr>
          <p:nvPr/>
        </p:nvSpPr>
        <p:spPr bwMode="auto">
          <a:xfrm>
            <a:off x="7734300" y="27527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8" name="Rectangle 12"/>
          <p:cNvSpPr>
            <a:spLocks noChangeArrowheads="1"/>
          </p:cNvSpPr>
          <p:nvPr/>
        </p:nvSpPr>
        <p:spPr bwMode="auto">
          <a:xfrm>
            <a:off x="5422900" y="2765425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9" name="Rectangle 13"/>
          <p:cNvSpPr>
            <a:spLocks noChangeArrowheads="1"/>
          </p:cNvSpPr>
          <p:nvPr/>
        </p:nvSpPr>
        <p:spPr bwMode="auto">
          <a:xfrm>
            <a:off x="5289669" y="2349500"/>
            <a:ext cx="57773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i,k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3070" name="Rectangle 14"/>
          <p:cNvSpPr>
            <a:spLocks noChangeArrowheads="1"/>
          </p:cNvSpPr>
          <p:nvPr/>
        </p:nvSpPr>
        <p:spPr bwMode="auto">
          <a:xfrm>
            <a:off x="7148513" y="23495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(k,*)</a:t>
            </a:r>
          </a:p>
        </p:txBody>
      </p:sp>
      <p:sp>
        <p:nvSpPr>
          <p:cNvPr id="173071" name="Line 15"/>
          <p:cNvSpPr>
            <a:spLocks noChangeShapeType="1"/>
          </p:cNvSpPr>
          <p:nvPr/>
        </p:nvSpPr>
        <p:spPr bwMode="auto">
          <a:xfrm>
            <a:off x="6565900" y="25241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72" name="Rectangle 16"/>
          <p:cNvSpPr>
            <a:spLocks noChangeArrowheads="1"/>
          </p:cNvSpPr>
          <p:nvPr/>
        </p:nvSpPr>
        <p:spPr bwMode="auto">
          <a:xfrm>
            <a:off x="5383213" y="18161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3074" name="Rectangle 18"/>
          <p:cNvSpPr>
            <a:spLocks noChangeArrowheads="1"/>
          </p:cNvSpPr>
          <p:nvPr/>
        </p:nvSpPr>
        <p:spPr bwMode="auto">
          <a:xfrm>
            <a:off x="6324600" y="3863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3075" name="Line 19"/>
          <p:cNvSpPr>
            <a:spLocks noChangeShapeType="1"/>
          </p:cNvSpPr>
          <p:nvPr/>
        </p:nvSpPr>
        <p:spPr bwMode="auto">
          <a:xfrm flipV="1">
            <a:off x="6881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77" name="Rectangle 21"/>
          <p:cNvSpPr>
            <a:spLocks noChangeArrowheads="1"/>
          </p:cNvSpPr>
          <p:nvPr/>
        </p:nvSpPr>
        <p:spPr bwMode="auto">
          <a:xfrm>
            <a:off x="7467600" y="3863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3078" name="Line 22"/>
          <p:cNvSpPr>
            <a:spLocks noChangeShapeType="1"/>
          </p:cNvSpPr>
          <p:nvPr/>
        </p:nvSpPr>
        <p:spPr bwMode="auto">
          <a:xfrm flipV="1">
            <a:off x="8024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80" name="Rectangle 24"/>
          <p:cNvSpPr>
            <a:spLocks noChangeArrowheads="1"/>
          </p:cNvSpPr>
          <p:nvPr/>
        </p:nvSpPr>
        <p:spPr bwMode="auto">
          <a:xfrm>
            <a:off x="5293666" y="3871913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3081" name="Line 25"/>
          <p:cNvSpPr>
            <a:spLocks noChangeShapeType="1"/>
          </p:cNvSpPr>
          <p:nvPr/>
        </p:nvSpPr>
        <p:spPr bwMode="auto">
          <a:xfrm flipV="1">
            <a:off x="5632451" y="3360738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82" name="Rectangle 26"/>
          <p:cNvSpPr>
            <a:spLocks noChangeArrowheads="1"/>
          </p:cNvSpPr>
          <p:nvPr/>
        </p:nvSpPr>
        <p:spPr bwMode="auto">
          <a:xfrm>
            <a:off x="444500" y="4868863"/>
            <a:ext cx="49657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0.0	0.25	0.25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2895600" y="396240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(ikj)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490538" y="1757363"/>
            <a:ext cx="4314825" cy="25158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ikj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(i=0; i&lt;n; i++)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r = a[i][k];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(j=0; j&lt;n;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c[i][j] += r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53403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65595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77279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7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4089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4090" name="Rectangle 10"/>
          <p:cNvSpPr>
            <a:spLocks noChangeArrowheads="1"/>
          </p:cNvSpPr>
          <p:nvPr/>
        </p:nvSpPr>
        <p:spPr bwMode="auto">
          <a:xfrm>
            <a:off x="8316913" y="25781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4091" name="Line 11"/>
          <p:cNvSpPr>
            <a:spLocks noChangeShapeType="1"/>
          </p:cNvSpPr>
          <p:nvPr/>
        </p:nvSpPr>
        <p:spPr bwMode="auto">
          <a:xfrm>
            <a:off x="7734300" y="27527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2" name="Rectangle 12"/>
          <p:cNvSpPr>
            <a:spLocks noChangeArrowheads="1"/>
          </p:cNvSpPr>
          <p:nvPr/>
        </p:nvSpPr>
        <p:spPr bwMode="auto">
          <a:xfrm>
            <a:off x="5422900" y="2765425"/>
            <a:ext cx="50800" cy="50800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3" name="Rectangle 13"/>
          <p:cNvSpPr>
            <a:spLocks noChangeArrowheads="1"/>
          </p:cNvSpPr>
          <p:nvPr/>
        </p:nvSpPr>
        <p:spPr bwMode="auto">
          <a:xfrm>
            <a:off x="5272088" y="2349500"/>
            <a:ext cx="57773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(i,k)</a:t>
            </a:r>
          </a:p>
        </p:txBody>
      </p:sp>
      <p:sp>
        <p:nvSpPr>
          <p:cNvPr id="174094" name="Rectangle 14"/>
          <p:cNvSpPr>
            <a:spLocks noChangeArrowheads="1"/>
          </p:cNvSpPr>
          <p:nvPr/>
        </p:nvSpPr>
        <p:spPr bwMode="auto">
          <a:xfrm>
            <a:off x="7148513" y="23495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(k,*)</a:t>
            </a:r>
          </a:p>
        </p:txBody>
      </p:sp>
      <p:sp>
        <p:nvSpPr>
          <p:cNvPr id="174095" name="Line 15"/>
          <p:cNvSpPr>
            <a:spLocks noChangeShapeType="1"/>
          </p:cNvSpPr>
          <p:nvPr/>
        </p:nvSpPr>
        <p:spPr bwMode="auto">
          <a:xfrm>
            <a:off x="6565900" y="25241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6" name="Rectangle 16"/>
          <p:cNvSpPr>
            <a:spLocks noChangeArrowheads="1"/>
          </p:cNvSpPr>
          <p:nvPr/>
        </p:nvSpPr>
        <p:spPr bwMode="auto">
          <a:xfrm>
            <a:off x="5383213" y="18161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4098" name="Rectangle 18"/>
          <p:cNvSpPr>
            <a:spLocks noChangeArrowheads="1"/>
          </p:cNvSpPr>
          <p:nvPr/>
        </p:nvSpPr>
        <p:spPr bwMode="auto">
          <a:xfrm>
            <a:off x="6324600" y="40163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4099" name="Line 19"/>
          <p:cNvSpPr>
            <a:spLocks noChangeShapeType="1"/>
          </p:cNvSpPr>
          <p:nvPr/>
        </p:nvSpPr>
        <p:spPr bwMode="auto">
          <a:xfrm flipV="1">
            <a:off x="6881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1" name="Rectangle 21"/>
          <p:cNvSpPr>
            <a:spLocks noChangeArrowheads="1"/>
          </p:cNvSpPr>
          <p:nvPr/>
        </p:nvSpPr>
        <p:spPr bwMode="auto">
          <a:xfrm>
            <a:off x="7467600" y="40163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4102" name="Line 22"/>
          <p:cNvSpPr>
            <a:spLocks noChangeShapeType="1"/>
          </p:cNvSpPr>
          <p:nvPr/>
        </p:nvSpPr>
        <p:spPr bwMode="auto">
          <a:xfrm flipV="1">
            <a:off x="8024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4" name="Rectangle 24"/>
          <p:cNvSpPr>
            <a:spLocks noChangeArrowheads="1"/>
          </p:cNvSpPr>
          <p:nvPr/>
        </p:nvSpPr>
        <p:spPr bwMode="auto">
          <a:xfrm>
            <a:off x="5227638" y="4024313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Fixed</a:t>
            </a:r>
          </a:p>
        </p:txBody>
      </p:sp>
      <p:sp>
        <p:nvSpPr>
          <p:cNvPr id="174105" name="Line 25"/>
          <p:cNvSpPr>
            <a:spLocks noChangeShapeType="1"/>
          </p:cNvSpPr>
          <p:nvPr/>
        </p:nvSpPr>
        <p:spPr bwMode="auto">
          <a:xfrm flipV="1">
            <a:off x="5632450" y="3360738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6" name="Rectangle 26"/>
          <p:cNvSpPr>
            <a:spLocks noChangeArrowheads="1"/>
          </p:cNvSpPr>
          <p:nvPr/>
        </p:nvSpPr>
        <p:spPr bwMode="auto">
          <a:xfrm>
            <a:off x="444500" y="4868863"/>
            <a:ext cx="51943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0.0	0.25	0.25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2971800" y="396240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3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(jki)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566738" y="1766888"/>
            <a:ext cx="4352925" cy="2515817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jki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>
                <a:latin typeface="Courier New" charset="0"/>
              </a:rPr>
              <a:t> = </a:t>
            </a:r>
            <a:r>
              <a:rPr lang="en-US" sz="1800" dirty="0" err="1">
                <a:latin typeface="Courier New" charset="0"/>
              </a:rPr>
              <a:t>b[k][j</a:t>
            </a:r>
            <a:r>
              <a:rPr lang="en-US" sz="1800" dirty="0"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c[i][j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+=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r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	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53403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65595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0" name="Rectangle 6"/>
          <p:cNvSpPr>
            <a:spLocks noChangeArrowheads="1"/>
          </p:cNvSpPr>
          <p:nvPr/>
        </p:nvSpPr>
        <p:spPr bwMode="auto">
          <a:xfrm>
            <a:off x="77279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1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5112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5113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5114" name="Rectangle 10"/>
          <p:cNvSpPr>
            <a:spLocks noChangeArrowheads="1"/>
          </p:cNvSpPr>
          <p:nvPr/>
        </p:nvSpPr>
        <p:spPr bwMode="auto">
          <a:xfrm>
            <a:off x="7656513" y="205740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</a:t>
            </a:r>
            <a:r>
              <a:rPr lang="en-US" sz="2000" b="0" dirty="0" err="1">
                <a:latin typeface="Calibri"/>
                <a:cs typeface="Calibri"/>
              </a:rPr>
              <a:t>j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5115" name="Rectangle 11"/>
          <p:cNvSpPr>
            <a:spLocks noChangeArrowheads="1"/>
          </p:cNvSpPr>
          <p:nvPr/>
        </p:nvSpPr>
        <p:spPr bwMode="auto">
          <a:xfrm>
            <a:off x="6692900" y="2832100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6475413" y="2416175"/>
            <a:ext cx="58023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(k,j)</a:t>
            </a:r>
          </a:p>
        </p:txBody>
      </p:sp>
      <p:sp>
        <p:nvSpPr>
          <p:cNvPr id="175117" name="Rectangle 13"/>
          <p:cNvSpPr>
            <a:spLocks noChangeArrowheads="1"/>
          </p:cNvSpPr>
          <p:nvPr/>
        </p:nvSpPr>
        <p:spPr bwMode="auto">
          <a:xfrm>
            <a:off x="5268913" y="16002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5118" name="Line 14"/>
          <p:cNvSpPr>
            <a:spLocks noChangeShapeType="1"/>
          </p:cNvSpPr>
          <p:nvPr/>
        </p:nvSpPr>
        <p:spPr bwMode="auto">
          <a:xfrm flipV="1">
            <a:off x="5803900" y="24257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9" name="Line 15"/>
          <p:cNvSpPr>
            <a:spLocks noChangeShapeType="1"/>
          </p:cNvSpPr>
          <p:nvPr/>
        </p:nvSpPr>
        <p:spPr bwMode="auto">
          <a:xfrm flipV="1">
            <a:off x="7886700" y="24384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20" name="Rectangle 16"/>
          <p:cNvSpPr>
            <a:spLocks noChangeArrowheads="1"/>
          </p:cNvSpPr>
          <p:nvPr/>
        </p:nvSpPr>
        <p:spPr bwMode="auto">
          <a:xfrm>
            <a:off x="5522913" y="20574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</a:t>
            </a:r>
            <a:r>
              <a:rPr lang="en-US" sz="2000" b="0" dirty="0" err="1">
                <a:latin typeface="Calibri"/>
                <a:cs typeface="Calibri"/>
              </a:rPr>
              <a:t>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5122" name="Rectangle 18"/>
          <p:cNvSpPr>
            <a:spLocks noChangeArrowheads="1"/>
          </p:cNvSpPr>
          <p:nvPr/>
        </p:nvSpPr>
        <p:spPr bwMode="auto">
          <a:xfrm>
            <a:off x="5133853" y="3866679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5123" name="Line 19"/>
          <p:cNvSpPr>
            <a:spLocks noChangeShapeType="1"/>
          </p:cNvSpPr>
          <p:nvPr/>
        </p:nvSpPr>
        <p:spPr bwMode="auto">
          <a:xfrm flipV="1">
            <a:off x="5638800" y="333598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25" name="Rectangle 21"/>
          <p:cNvSpPr>
            <a:spLocks noChangeArrowheads="1"/>
          </p:cNvSpPr>
          <p:nvPr/>
        </p:nvSpPr>
        <p:spPr bwMode="auto">
          <a:xfrm>
            <a:off x="7467600" y="3866679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5126" name="Line 22"/>
          <p:cNvSpPr>
            <a:spLocks noChangeShapeType="1"/>
          </p:cNvSpPr>
          <p:nvPr/>
        </p:nvSpPr>
        <p:spPr bwMode="auto">
          <a:xfrm flipV="1">
            <a:off x="8024813" y="333598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28" name="Rectangle 24"/>
          <p:cNvSpPr>
            <a:spLocks noChangeArrowheads="1"/>
          </p:cNvSpPr>
          <p:nvPr/>
        </p:nvSpPr>
        <p:spPr bwMode="auto">
          <a:xfrm>
            <a:off x="6477000" y="3866679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5129" name="Line 25"/>
          <p:cNvSpPr>
            <a:spLocks noChangeShapeType="1"/>
          </p:cNvSpPr>
          <p:nvPr/>
        </p:nvSpPr>
        <p:spPr bwMode="auto">
          <a:xfrm flipV="1">
            <a:off x="6815785" y="3343921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30" name="Rectangle 26"/>
          <p:cNvSpPr>
            <a:spLocks noChangeArrowheads="1"/>
          </p:cNvSpPr>
          <p:nvPr/>
        </p:nvSpPr>
        <p:spPr bwMode="auto">
          <a:xfrm>
            <a:off x="444500" y="4868863"/>
            <a:ext cx="549275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dirty="0">
                <a:latin typeface="Calibri"/>
                <a:cs typeface="Calibri"/>
              </a:rPr>
              <a:t>		</a:t>
            </a:r>
            <a:r>
              <a:rPr lang="en-US" b="0" u="sng" dirty="0">
                <a:latin typeface="Calibri"/>
                <a:cs typeface="Calibri"/>
              </a:rPr>
              <a:t>A</a:t>
            </a:r>
            <a:r>
              <a:rPr lang="en-US" b="0" dirty="0">
                <a:latin typeface="Calibri"/>
                <a:cs typeface="Calibri"/>
              </a:rPr>
              <a:t>	</a:t>
            </a:r>
            <a:r>
              <a:rPr lang="en-US" b="0" u="sng" dirty="0">
                <a:latin typeface="Calibri"/>
                <a:cs typeface="Calibri"/>
              </a:rPr>
              <a:t>B</a:t>
            </a:r>
            <a:r>
              <a:rPr lang="en-US" b="0" dirty="0">
                <a:latin typeface="Calibri"/>
                <a:cs typeface="Calibri"/>
              </a:rPr>
              <a:t>	</a:t>
            </a:r>
            <a:r>
              <a:rPr lang="en-US" b="0" u="sng" dirty="0">
                <a:latin typeface="Calibri"/>
                <a:cs typeface="Calibri"/>
              </a:rPr>
              <a:t>C</a:t>
            </a:r>
            <a:endParaRPr lang="en-US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dirty="0">
                <a:latin typeface="Calibri"/>
                <a:cs typeface="Calibri"/>
              </a:rPr>
              <a:t>		1.0	0.0	1.0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122837" y="3985737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5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(kji)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617538" y="1782763"/>
            <a:ext cx="4518025" cy="25158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kji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r =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(i=0; i&lt;n; i++)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c[i][j] += a[i][k] * r;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	</a:t>
            </a: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56578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68770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80454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5" name="Rectangle 7"/>
          <p:cNvSpPr>
            <a:spLocks noChangeArrowheads="1"/>
          </p:cNvSpPr>
          <p:nvPr/>
        </p:nvSpPr>
        <p:spPr bwMode="auto">
          <a:xfrm>
            <a:off x="5789613" y="31242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7008813" y="31242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8229600" y="31242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7974013" y="227330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7010400" y="3006725"/>
            <a:ext cx="50800" cy="50800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0" name="Rectangle 12"/>
          <p:cNvSpPr>
            <a:spLocks noChangeArrowheads="1"/>
          </p:cNvSpPr>
          <p:nvPr/>
        </p:nvSpPr>
        <p:spPr bwMode="auto">
          <a:xfrm>
            <a:off x="6792913" y="2590800"/>
            <a:ext cx="58023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(k,j)</a:t>
            </a:r>
          </a:p>
        </p:txBody>
      </p:sp>
      <p:sp>
        <p:nvSpPr>
          <p:cNvPr id="176141" name="Rectangle 13"/>
          <p:cNvSpPr>
            <a:spLocks noChangeArrowheads="1"/>
          </p:cNvSpPr>
          <p:nvPr/>
        </p:nvSpPr>
        <p:spPr bwMode="auto">
          <a:xfrm>
            <a:off x="5586413" y="18288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6142" name="Line 14"/>
          <p:cNvSpPr>
            <a:spLocks noChangeShapeType="1"/>
          </p:cNvSpPr>
          <p:nvPr/>
        </p:nvSpPr>
        <p:spPr bwMode="auto">
          <a:xfrm flipV="1">
            <a:off x="6121400" y="2600325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3" name="Line 15"/>
          <p:cNvSpPr>
            <a:spLocks noChangeShapeType="1"/>
          </p:cNvSpPr>
          <p:nvPr/>
        </p:nvSpPr>
        <p:spPr bwMode="auto">
          <a:xfrm flipV="1">
            <a:off x="8204200" y="2613025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4" name="Rectangle 16"/>
          <p:cNvSpPr>
            <a:spLocks noChangeArrowheads="1"/>
          </p:cNvSpPr>
          <p:nvPr/>
        </p:nvSpPr>
        <p:spPr bwMode="auto">
          <a:xfrm>
            <a:off x="5840413" y="22733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(*,k)</a:t>
            </a:r>
          </a:p>
        </p:txBody>
      </p:sp>
      <p:sp>
        <p:nvSpPr>
          <p:cNvPr id="176146" name="Rectangle 18"/>
          <p:cNvSpPr>
            <a:spLocks noChangeArrowheads="1"/>
          </p:cNvSpPr>
          <p:nvPr/>
        </p:nvSpPr>
        <p:spPr bwMode="auto">
          <a:xfrm>
            <a:off x="6817666" y="4165600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6147" name="Line 19"/>
          <p:cNvSpPr>
            <a:spLocks noChangeShapeType="1"/>
          </p:cNvSpPr>
          <p:nvPr/>
        </p:nvSpPr>
        <p:spPr bwMode="auto">
          <a:xfrm flipV="1">
            <a:off x="7156451" y="350996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9" name="Rectangle 21"/>
          <p:cNvSpPr>
            <a:spLocks noChangeArrowheads="1"/>
          </p:cNvSpPr>
          <p:nvPr/>
        </p:nvSpPr>
        <p:spPr bwMode="auto">
          <a:xfrm>
            <a:off x="5410200" y="4165600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wise</a:t>
            </a:r>
          </a:p>
        </p:txBody>
      </p:sp>
      <p:sp>
        <p:nvSpPr>
          <p:cNvPr id="176150" name="Line 22"/>
          <p:cNvSpPr>
            <a:spLocks noChangeShapeType="1"/>
          </p:cNvSpPr>
          <p:nvPr/>
        </p:nvSpPr>
        <p:spPr bwMode="auto">
          <a:xfrm flipV="1">
            <a:off x="5967413" y="3502025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52" name="Rectangle 24"/>
          <p:cNvSpPr>
            <a:spLocks noChangeArrowheads="1"/>
          </p:cNvSpPr>
          <p:nvPr/>
        </p:nvSpPr>
        <p:spPr bwMode="auto">
          <a:xfrm>
            <a:off x="7924001" y="4165600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6153" name="Line 25"/>
          <p:cNvSpPr>
            <a:spLocks noChangeShapeType="1"/>
          </p:cNvSpPr>
          <p:nvPr/>
        </p:nvSpPr>
        <p:spPr bwMode="auto">
          <a:xfrm flipV="1">
            <a:off x="8405813" y="3502025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54" name="Rectangle 26"/>
          <p:cNvSpPr>
            <a:spLocks noChangeArrowheads="1"/>
          </p:cNvSpPr>
          <p:nvPr/>
        </p:nvSpPr>
        <p:spPr bwMode="auto">
          <a:xfrm>
            <a:off x="444500" y="4868863"/>
            <a:ext cx="49657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1.0	0.0	1.0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283174" y="396240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61" name="Rectangle 9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/>
              <a:t>Summary of Matrix Multiplication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5486400" y="1371600"/>
            <a:ext cx="2324353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ijk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jik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0 stores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misses/</a:t>
            </a:r>
            <a:r>
              <a:rPr lang="en-US" sz="2000" b="0" dirty="0" err="1">
                <a:latin typeface="Calibri"/>
                <a:cs typeface="Calibri"/>
              </a:rPr>
              <a:t>iter</a:t>
            </a:r>
            <a:r>
              <a:rPr lang="en-US" sz="2000" b="0" dirty="0">
                <a:latin typeface="Calibri"/>
                <a:cs typeface="Calibri"/>
              </a:rPr>
              <a:t> = </a:t>
            </a:r>
            <a:r>
              <a:rPr lang="en-US" sz="2000" dirty="0">
                <a:latin typeface="Calibri"/>
                <a:cs typeface="Calibri"/>
              </a:rPr>
              <a:t>1.25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5486400" y="3313113"/>
            <a:ext cx="2196113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kij (&amp; ikj):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 </a:t>
            </a:r>
            <a:r>
              <a:rPr lang="en-US" sz="2000" b="0">
                <a:latin typeface="Calibri"/>
                <a:cs typeface="Calibri"/>
              </a:rPr>
              <a:t>2 loads, 1 store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>
                <a:latin typeface="Calibri"/>
                <a:cs typeface="Calibri"/>
              </a:rPr>
              <a:t> misses/iter = </a:t>
            </a:r>
            <a:r>
              <a:rPr lang="en-US" sz="2000">
                <a:latin typeface="Calibri"/>
                <a:cs typeface="Calibri"/>
              </a:rPr>
              <a:t>0.5</a:t>
            </a:r>
            <a:endParaRPr lang="en-US" sz="2000" b="0">
              <a:latin typeface="Calibri"/>
              <a:cs typeface="Calibri"/>
            </a:endParaRP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5486400" y="5184775"/>
            <a:ext cx="2221761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jki (&amp; kji):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 </a:t>
            </a:r>
            <a:r>
              <a:rPr lang="en-US" sz="2000" b="0">
                <a:latin typeface="Calibri"/>
                <a:cs typeface="Calibri"/>
              </a:rPr>
              <a:t>2 loads, 1 store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>
                <a:latin typeface="Calibri"/>
                <a:cs typeface="Calibri"/>
              </a:rPr>
              <a:t> misses/iter = </a:t>
            </a:r>
            <a:r>
              <a:rPr lang="en-US" sz="2000">
                <a:latin typeface="Calibri"/>
                <a:cs typeface="Calibri"/>
              </a:rPr>
              <a:t>2.0</a:t>
            </a:r>
            <a:endParaRPr lang="en-US" sz="2000" b="0">
              <a:latin typeface="Calibri"/>
              <a:cs typeface="Calibri"/>
            </a:endParaRP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1295400" y="1058863"/>
            <a:ext cx="3481388" cy="2082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sum = 0.0;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++)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  sum += </a:t>
            </a:r>
            <a:r>
              <a:rPr lang="en-US" sz="1400" dirty="0" err="1">
                <a:latin typeface="Courier New" charset="0"/>
              </a:rPr>
              <a:t>a[i][k</a:t>
            </a:r>
            <a:r>
              <a:rPr lang="en-US" sz="1400" dirty="0">
                <a:latin typeface="Courier New" charset="0"/>
              </a:rPr>
              <a:t>] * </a:t>
            </a:r>
            <a:r>
              <a:rPr lang="en-US" sz="1400" dirty="0" err="1">
                <a:latin typeface="Courier New" charset="0"/>
              </a:rPr>
              <a:t>b[k][j</a:t>
            </a:r>
            <a:r>
              <a:rPr lang="en-US" sz="1400" dirty="0">
                <a:latin typeface="Courier New" charset="0"/>
              </a:rPr>
              <a:t>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</a:t>
            </a:r>
            <a:r>
              <a:rPr lang="en-US" sz="1400" dirty="0" err="1">
                <a:latin typeface="Courier New" charset="0"/>
              </a:rPr>
              <a:t>c[i][j</a:t>
            </a:r>
            <a:r>
              <a:rPr lang="en-US" sz="1400" dirty="0">
                <a:latin typeface="Courier New" charset="0"/>
              </a:rPr>
              <a:t>] = sum;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 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295400" y="3221038"/>
            <a:ext cx="3481388" cy="17843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for (i=0; i&lt;n; i++)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r = a[i][k];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for (j=0; j&lt;n; j++)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c[i][j] += r * b[k][j];  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}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1295400" y="5073650"/>
            <a:ext cx="3481388" cy="17843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for (j=0; j&lt;n; j++)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r = b[k][j];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for (i=0; i&lt;n; i++)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 c[i][j] += a[i][k] * r;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i7 Matrix Multiply Performance</a:t>
            </a:r>
          </a:p>
        </p:txBody>
      </p:sp>
      <p:graphicFrame>
        <p:nvGraphicFramePr>
          <p:cNvPr id="9" name="Char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42503"/>
              </p:ext>
            </p:extLst>
          </p:nvPr>
        </p:nvGraphicFramePr>
        <p:xfrm>
          <a:off x="228600" y="1447800"/>
          <a:ext cx="8686800" cy="5250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13501" y="3124200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ijk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jik</a:t>
            </a:r>
            <a:endParaRPr 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1549933"/>
            <a:ext cx="926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jki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kji</a:t>
            </a:r>
            <a:endParaRPr 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8628" y="5410200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kij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ikj</a:t>
            </a:r>
            <a:endParaRPr 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Cache organization and operation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Performance impact of caches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 memory mountain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Rearranging loops to improve spatial locality</a:t>
            </a:r>
          </a:p>
          <a:p>
            <a:pPr lvl="1"/>
            <a:r>
              <a:rPr lang="en-US" dirty="0"/>
              <a:t>Summary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Cache Concept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rgbClr val="DEDFF5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5635242" y="4147318"/>
            <a:ext cx="319995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Larger, slower, cheaper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</a:t>
            </a:r>
            <a:r>
              <a:rPr lang="en-GB" sz="1600" b="1" dirty="0">
                <a:latin typeface="Calibri" pitchFamily="34" charset="0"/>
              </a:rPr>
              <a:t>iewed as partitioned into “blocks”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3942800" y="3232918"/>
            <a:ext cx="28390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Data is copied in block-sized transfer units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5562600" y="2166311"/>
            <a:ext cx="2930908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Smaller, faster, more expensive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memory caches a  subset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the blocks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4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590800" y="34290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4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4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10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590800" y="3429000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10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 animBg="1"/>
      <p:bldP spid="38" grpId="0" animBg="1"/>
      <p:bldP spid="38" grpId="1" animBg="1"/>
      <p:bldP spid="39" grpId="0" animBg="1"/>
      <p:bldP spid="40" grpId="0" animBg="1"/>
      <p:bldP spid="41" grpId="0" animBg="1"/>
      <p:bldP spid="41" grpId="1" animBg="1"/>
      <p:bldP spid="4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DA4BD-4FF1-03B4-4873-3E004F6A5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7D4ACF-1438-EB7D-BB1C-E39FDEE33B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47800"/>
            <a:ext cx="7896225" cy="1576781"/>
          </a:xfrm>
        </p:spPr>
      </p:pic>
    </p:spTree>
    <p:extLst>
      <p:ext uri="{BB962C8B-B14F-4D97-AF65-F5344CB8AC3E}">
        <p14:creationId xmlns:p14="http://schemas.microsoft.com/office/powerpoint/2010/main" val="12155574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34F2-CC33-2FB8-3B7C-FCF18176A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F706A-103D-0845-C664-AFC64723B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527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439" y="445070"/>
            <a:ext cx="7591425" cy="762000"/>
          </a:xfrm>
        </p:spPr>
        <p:txBody>
          <a:bodyPr/>
          <a:lstStyle/>
          <a:p>
            <a:r>
              <a:rPr lang="en-US" dirty="0"/>
              <a:t>Example: Matrix Multiplication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284665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84865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84665" y="5427663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5400000">
            <a:off x="3998371" y="51427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087560" y="5242573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70399" y="3936999"/>
            <a:ext cx="243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j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69997" y="49862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99532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782" y="48768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185332" y="5410200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99532" y="1413396"/>
            <a:ext cx="6893212" cy="2798202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c = (double *) </a:t>
            </a:r>
            <a:r>
              <a:rPr lang="en-US" sz="1600" dirty="0" err="1">
                <a:latin typeface="Courier New" pitchFamily="49" charset="0"/>
              </a:rPr>
              <a:t>calloc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sizeof</a:t>
            </a:r>
            <a:r>
              <a:rPr lang="en-US" sz="1600" dirty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Multiply n x n matrices a and b  */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mmm</a:t>
            </a:r>
            <a:r>
              <a:rPr lang="en-US" sz="1600" dirty="0">
                <a:latin typeface="Courier New" pitchFamily="49" charset="0"/>
              </a:rPr>
              <a:t>(double *a, double *b, double *c,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n)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j, k;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       for (k = 0; k &lt; n; k++)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         c[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*n + j] += a[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*n + k] * b[k*n + j];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96875" y="5562599"/>
            <a:ext cx="7896225" cy="7715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Matrix elements are doubles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 n (much smaller than n)</a:t>
            </a:r>
          </a:p>
          <a:p>
            <a:endParaRPr lang="en-US" dirty="0"/>
          </a:p>
          <a:p>
            <a:r>
              <a:rPr lang="en-US" dirty="0"/>
              <a:t>First iteration:</a:t>
            </a:r>
          </a:p>
          <a:p>
            <a:pPr lvl="1"/>
            <a:r>
              <a:rPr lang="en-US" dirty="0"/>
              <a:t>n/8 + n = 9n/8 misses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Afterwards </a:t>
            </a:r>
            <a:r>
              <a:rPr lang="en-US" dirty="0">
                <a:solidFill>
                  <a:srgbClr val="C00000"/>
                </a:solidFill>
              </a:rPr>
              <a:t>in cache:</a:t>
            </a:r>
            <a:br>
              <a:rPr lang="en-US" dirty="0"/>
            </a:br>
            <a:r>
              <a:rPr lang="en-US" dirty="0"/>
              <a:t>(schematic)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7103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3105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710367" y="36576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6741196" y="42283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95699" y="4071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925234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91484" y="3962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925234" y="36576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7755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1601" y="29072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52578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745829" y="58285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00332" y="5672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29867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6117" y="5562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929867" y="52578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477000" y="5257800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298266" y="6155842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5064" y="6400800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/>
      <p:bldP spid="21" grpId="0" animBg="1"/>
      <p:bldP spid="22" grpId="0"/>
      <p:bldP spid="23" grpId="0" animBg="1"/>
      <p:bldP spid="26" grpId="0" animBg="1"/>
      <p:bldP spid="2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Matrix elements are doubles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 n (much smaller than n)</a:t>
            </a:r>
          </a:p>
          <a:p>
            <a:endParaRPr lang="en-US" dirty="0"/>
          </a:p>
          <a:p>
            <a:r>
              <a:rPr lang="en-US" dirty="0"/>
              <a:t>Second iteration:</a:t>
            </a:r>
          </a:p>
          <a:p>
            <a:pPr lvl="1"/>
            <a:r>
              <a:rPr lang="en-US" dirty="0"/>
              <a:t>Again:</a:t>
            </a:r>
            <a:br>
              <a:rPr lang="en-US" dirty="0"/>
            </a:br>
            <a:r>
              <a:rPr lang="en-US" dirty="0"/>
              <a:t>n/8 + n = 9n/8 misses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Total misses:</a:t>
            </a:r>
          </a:p>
          <a:p>
            <a:pPr lvl="1"/>
            <a:r>
              <a:rPr lang="en-US" dirty="0"/>
              <a:t>9n/8 * n</a:t>
            </a:r>
            <a:r>
              <a:rPr lang="en-US" baseline="30000" dirty="0"/>
              <a:t>2</a:t>
            </a:r>
            <a:r>
              <a:rPr lang="en-US" dirty="0"/>
              <a:t> = (9/8) * n</a:t>
            </a:r>
            <a:r>
              <a:rPr lang="en-US" baseline="30000" dirty="0"/>
              <a:t>3</a:t>
            </a:r>
            <a:r>
              <a:rPr lang="en-US" dirty="0"/>
              <a:t> </a:t>
            </a: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7755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1601" y="29072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3654624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836039" y="4225329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00332" y="406891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29867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6117" y="395942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004732" y="3654624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477000" y="3654623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298266" y="4552665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5064" y="4797623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Blocked Matrix Multiplication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52400" y="1143000"/>
            <a:ext cx="8839200" cy="3536865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c = (double *) </a:t>
            </a:r>
            <a:r>
              <a:rPr lang="en-US" sz="1600" dirty="0" err="1">
                <a:latin typeface="Courier New" pitchFamily="49" charset="0"/>
              </a:rPr>
              <a:t>calloc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sizeof</a:t>
            </a:r>
            <a:r>
              <a:rPr lang="en-US" sz="1600" dirty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Multiply n x n matrices a and b  */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mmm</a:t>
            </a:r>
            <a:r>
              <a:rPr lang="en-US" sz="1600" dirty="0">
                <a:latin typeface="Courier New" pitchFamily="49" charset="0"/>
              </a:rPr>
              <a:t>(double *a, double *b, double *c,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n)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j, k;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+=B)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for (j = 0; j &lt; n; j+=B)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       for (k = 0; k &lt; n; k+=B)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	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B x B mini matrix multiplications */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            for (i1 =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 i1 &lt; </a:t>
            </a:r>
            <a:r>
              <a:rPr lang="en-US" sz="1600" dirty="0" err="1">
                <a:latin typeface="Courier New" pitchFamily="49" charset="0"/>
              </a:rPr>
              <a:t>i+B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</a:t>
            </a:r>
          </a:p>
          <a:p>
            <a:r>
              <a:rPr lang="en-US" sz="1600" dirty="0">
                <a:latin typeface="Courier New" pitchFamily="49" charset="0"/>
              </a:rPr>
              <a:t>                      for (j1 = j; j1 &lt; </a:t>
            </a:r>
            <a:r>
              <a:rPr lang="en-US" sz="1600" dirty="0" err="1">
                <a:latin typeface="Courier New" pitchFamily="49" charset="0"/>
              </a:rPr>
              <a:t>j+B</a:t>
            </a:r>
            <a:r>
              <a:rPr lang="en-US" sz="1600" dirty="0">
                <a:latin typeface="Courier New" pitchFamily="49" charset="0"/>
              </a:rPr>
              <a:t>; j++)</a:t>
            </a:r>
          </a:p>
          <a:p>
            <a:r>
              <a:rPr lang="en-US" sz="1600" dirty="0">
                <a:latin typeface="Courier New" pitchFamily="49" charset="0"/>
              </a:rPr>
              <a:t>                          for (k1 = k; k1 &lt; </a:t>
            </a:r>
            <a:r>
              <a:rPr lang="en-US" sz="1600" dirty="0" err="1">
                <a:latin typeface="Courier New" pitchFamily="49" charset="0"/>
              </a:rPr>
              <a:t>k+B</a:t>
            </a:r>
            <a:r>
              <a:rPr lang="en-US" sz="1600" dirty="0">
                <a:latin typeface="Courier New" pitchFamily="49" charset="0"/>
              </a:rPr>
              <a:t>; k++)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                      c[i1*n+j1] += a[i1*n + k1]*b[k1*n + j1];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284665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884865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1200" y="585217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94196" y="4659868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j1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69997" y="5595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99532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65782" y="5486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143000" y="5969001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528732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13864" y="5486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+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284665" y="59436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 rot="5400000">
            <a:off x="3996268" y="5638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5400000">
            <a:off x="2848242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3085309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>
            <a:off x="2384163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2612763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30"/>
          <p:cNvGrpSpPr/>
          <p:nvPr/>
        </p:nvGrpSpPr>
        <p:grpSpPr>
          <a:xfrm rot="5400000">
            <a:off x="4207934" y="5647267"/>
            <a:ext cx="702734" cy="228600"/>
            <a:chOff x="2650069" y="6316133"/>
            <a:chExt cx="702734" cy="228600"/>
          </a:xfrm>
        </p:grpSpPr>
        <p:cxnSp>
          <p:nvCxnSpPr>
            <p:cNvPr id="27" name="Straight Connector 26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3756917" y="6488668"/>
            <a:ext cx="16278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34" name="Straight Arrow Connector 33"/>
          <p:cNvCxnSpPr>
            <a:stCxn id="32" idx="0"/>
            <a:endCxn id="20" idx="3"/>
          </p:cNvCxnSpPr>
          <p:nvPr/>
        </p:nvCxnSpPr>
        <p:spPr bwMode="auto">
          <a:xfrm flipH="1" flipV="1">
            <a:off x="4567768" y="6324600"/>
            <a:ext cx="3090" cy="1640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7010400" y="4343400"/>
            <a:ext cx="2036948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bmm.c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 n (much smaller than n)</a:t>
            </a:r>
          </a:p>
          <a:p>
            <a:pPr lvl="1"/>
            <a:r>
              <a:rPr lang="en-US" dirty="0"/>
              <a:t>Three blocks       fit into cache: 3B</a:t>
            </a:r>
            <a:r>
              <a:rPr lang="en-US" baseline="30000" dirty="0"/>
              <a:t>2</a:t>
            </a:r>
            <a:r>
              <a:rPr lang="en-US" dirty="0"/>
              <a:t> &lt; C</a:t>
            </a:r>
          </a:p>
          <a:p>
            <a:endParaRPr lang="en-US" dirty="0"/>
          </a:p>
          <a:p>
            <a:r>
              <a:rPr lang="en-US" dirty="0"/>
              <a:t>First (block) iteration:</a:t>
            </a:r>
          </a:p>
          <a:p>
            <a:pPr lvl="1"/>
            <a:r>
              <a:rPr lang="en-US" dirty="0"/>
              <a:t>B</a:t>
            </a:r>
            <a:r>
              <a:rPr lang="en-US" baseline="30000" dirty="0"/>
              <a:t>2</a:t>
            </a:r>
            <a:r>
              <a:rPr lang="en-US" dirty="0"/>
              <a:t>/8 misses for each block</a:t>
            </a:r>
          </a:p>
          <a:p>
            <a:pPr lvl="1"/>
            <a:r>
              <a:rPr lang="en-US" dirty="0"/>
              <a:t>2n/B * B</a:t>
            </a:r>
            <a:r>
              <a:rPr lang="en-US" baseline="30000" dirty="0"/>
              <a:t>2</a:t>
            </a:r>
            <a:r>
              <a:rPr lang="en-US" dirty="0"/>
              <a:t>/8 = </a:t>
            </a:r>
            <a:r>
              <a:rPr lang="en-US" dirty="0" err="1"/>
              <a:t>nB</a:t>
            </a:r>
            <a:r>
              <a:rPr lang="en-US" dirty="0"/>
              <a:t>/4</a:t>
            </a:r>
            <a:br>
              <a:rPr lang="en-US" dirty="0"/>
            </a:br>
            <a:r>
              <a:rPr lang="en-US" dirty="0"/>
              <a:t>(omitting matrix c)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Afterwards in cache</a:t>
            </a:r>
            <a:br>
              <a:rPr lang="en-US" dirty="0"/>
            </a:br>
            <a:r>
              <a:rPr lang="en-US" dirty="0"/>
              <a:t>(schematic)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999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5001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5265" y="5976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1050" y="5867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55626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99933" y="55607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7029618" y="6019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6463510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700577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9994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62280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7241284" y="60282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0" name="Rectangle 49"/>
          <p:cNvSpPr/>
          <p:nvPr/>
        </p:nvSpPr>
        <p:spPr bwMode="auto">
          <a:xfrm>
            <a:off x="2650066" y="2480732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814083" y="5552267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899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500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85265" y="4148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4114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81050" y="4038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1148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899933" y="37319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 rot="5400000">
            <a:off x="7010400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 rot="5400000">
            <a:off x="6463510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6700577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59994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rot="5400000">
            <a:off x="62280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30"/>
          <p:cNvGrpSpPr/>
          <p:nvPr/>
        </p:nvGrpSpPr>
        <p:grpSpPr>
          <a:xfrm rot="5400000">
            <a:off x="7230692" y="4199467"/>
            <a:ext cx="702734" cy="228600"/>
            <a:chOff x="2650069" y="6316133"/>
            <a:chExt cx="702734" cy="228600"/>
          </a:xfrm>
        </p:grpSpPr>
        <p:cxnSp>
          <p:nvCxnSpPr>
            <p:cNvPr id="68" name="Straight Connector 67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2" name="TextBox 71"/>
          <p:cNvSpPr txBox="1"/>
          <p:nvPr/>
        </p:nvSpPr>
        <p:spPr>
          <a:xfrm>
            <a:off x="7058918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73" name="Straight Arrow Connector 72"/>
          <p:cNvCxnSpPr/>
          <p:nvPr/>
        </p:nvCxnSpPr>
        <p:spPr bwMode="auto">
          <a:xfrm rot="16200000" flipV="1">
            <a:off x="7354845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AutoShape 16"/>
          <p:cNvSpPr>
            <a:spLocks/>
          </p:cNvSpPr>
          <p:nvPr/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823199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n/B blocks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7488157" y="6493935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116138" y="5560734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31" grpId="0"/>
      <p:bldP spid="32" grpId="0" animBg="1"/>
      <p:bldP spid="33" grpId="0"/>
      <p:bldP spid="34" grpId="0" animBg="1"/>
      <p:bldP spid="37" grpId="0" animBg="1"/>
      <p:bldP spid="38" grpId="0" animBg="1"/>
      <p:bldP spid="53" grpId="0" animBg="1"/>
      <p:bldP spid="48" grpId="0" animBg="1"/>
      <p:bldP spid="4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5343525"/>
          </a:xfrm>
        </p:spPr>
        <p:txBody>
          <a:bodyPr/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 n (much smaller than n)</a:t>
            </a:r>
          </a:p>
          <a:p>
            <a:pPr lvl="1"/>
            <a:r>
              <a:rPr lang="en-US" dirty="0"/>
              <a:t>Three blocks       fit into cache: 3B</a:t>
            </a:r>
            <a:r>
              <a:rPr lang="en-US" baseline="30000" dirty="0"/>
              <a:t>2</a:t>
            </a:r>
            <a:r>
              <a:rPr lang="en-US" dirty="0"/>
              <a:t> &lt; C</a:t>
            </a:r>
          </a:p>
          <a:p>
            <a:endParaRPr lang="en-US" dirty="0"/>
          </a:p>
          <a:p>
            <a:r>
              <a:rPr lang="en-US" dirty="0"/>
              <a:t>Second (block) iteration:</a:t>
            </a:r>
          </a:p>
          <a:p>
            <a:pPr lvl="1"/>
            <a:r>
              <a:rPr lang="en-US" dirty="0"/>
              <a:t>Same as first iteration</a:t>
            </a:r>
          </a:p>
          <a:p>
            <a:pPr lvl="1"/>
            <a:r>
              <a:rPr lang="en-US" dirty="0"/>
              <a:t>2n/B * B</a:t>
            </a:r>
            <a:r>
              <a:rPr lang="en-US" baseline="30000" dirty="0"/>
              <a:t>2</a:t>
            </a:r>
            <a:r>
              <a:rPr lang="en-US" dirty="0"/>
              <a:t>/8 = </a:t>
            </a:r>
            <a:r>
              <a:rPr lang="en-US" dirty="0" err="1"/>
              <a:t>nB</a:t>
            </a:r>
            <a:r>
              <a:rPr lang="en-US" dirty="0"/>
              <a:t>/4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r>
              <a:rPr lang="en-US" dirty="0"/>
              <a:t>Total misses:</a:t>
            </a:r>
          </a:p>
          <a:p>
            <a:pPr lvl="1"/>
            <a:r>
              <a:rPr lang="en-US" dirty="0" err="1"/>
              <a:t>nB</a:t>
            </a:r>
            <a:r>
              <a:rPr lang="en-US" dirty="0"/>
              <a:t>/4 * (n/B)</a:t>
            </a:r>
            <a:r>
              <a:rPr lang="en-US" baseline="30000" dirty="0"/>
              <a:t>2</a:t>
            </a:r>
            <a:r>
              <a:rPr lang="en-US" dirty="0"/>
              <a:t> = n</a:t>
            </a:r>
            <a:r>
              <a:rPr lang="en-US" baseline="30000" dirty="0"/>
              <a:t>3</a:t>
            </a:r>
            <a:r>
              <a:rPr lang="en-US" dirty="0"/>
              <a:t>/(4B)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99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500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5265" y="4148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1050" y="4038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99933" y="374056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7264401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6463510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700577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9994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62280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7476067" y="41994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8" name="TextBox 47"/>
          <p:cNvSpPr txBox="1"/>
          <p:nvPr/>
        </p:nvSpPr>
        <p:spPr>
          <a:xfrm>
            <a:off x="7016583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49" name="Straight Arrow Connector 48"/>
          <p:cNvCxnSpPr>
            <a:stCxn id="48" idx="0"/>
          </p:cNvCxnSpPr>
          <p:nvPr/>
        </p:nvCxnSpPr>
        <p:spPr bwMode="auto">
          <a:xfrm rot="16200000" flipV="1">
            <a:off x="7638479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2650066" y="2480732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1" name="AutoShape 16"/>
          <p:cNvSpPr>
            <a:spLocks/>
          </p:cNvSpPr>
          <p:nvPr/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823199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n/B blocks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Blocking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blocking: (9/8) * n</a:t>
            </a:r>
            <a:r>
              <a:rPr lang="en-US" baseline="30000" dirty="0"/>
              <a:t>3</a:t>
            </a:r>
          </a:p>
          <a:p>
            <a:r>
              <a:rPr lang="en-US" dirty="0"/>
              <a:t>Blocking: 1/(4B) * n</a:t>
            </a:r>
            <a:r>
              <a:rPr lang="en-US" baseline="30000" dirty="0"/>
              <a:t>3</a:t>
            </a:r>
            <a:endParaRPr lang="en-US" dirty="0"/>
          </a:p>
          <a:p>
            <a:endParaRPr lang="en-US" dirty="0"/>
          </a:p>
          <a:p>
            <a:r>
              <a:rPr lang="en-US" dirty="0"/>
              <a:t>Suggest largest possible block size B, but limit 3B</a:t>
            </a:r>
            <a:r>
              <a:rPr lang="en-US" baseline="30000" dirty="0"/>
              <a:t>2</a:t>
            </a:r>
            <a:r>
              <a:rPr lang="en-US" dirty="0"/>
              <a:t> &lt; C!</a:t>
            </a:r>
            <a:endParaRPr lang="en-US" sz="2000" b="0" dirty="0"/>
          </a:p>
          <a:p>
            <a:endParaRPr lang="en-US" dirty="0"/>
          </a:p>
          <a:p>
            <a:r>
              <a:rPr lang="en-US" dirty="0"/>
              <a:t>Reason for dramatic difference:</a:t>
            </a:r>
          </a:p>
          <a:p>
            <a:pPr lvl="1"/>
            <a:r>
              <a:rPr lang="en-US" dirty="0"/>
              <a:t>Matrix multiplication has inherent temporal locality:</a:t>
            </a:r>
          </a:p>
          <a:p>
            <a:pPr lvl="2"/>
            <a:r>
              <a:rPr lang="en-US" dirty="0"/>
              <a:t>Input data: 3n</a:t>
            </a:r>
            <a:r>
              <a:rPr lang="en-US" baseline="30000" dirty="0"/>
              <a:t>2</a:t>
            </a:r>
            <a:r>
              <a:rPr lang="en-US" dirty="0"/>
              <a:t>, computation 2n</a:t>
            </a:r>
            <a:r>
              <a:rPr lang="en-US" baseline="30000" dirty="0"/>
              <a:t>3</a:t>
            </a:r>
          </a:p>
          <a:p>
            <a:pPr lvl="2"/>
            <a:r>
              <a:rPr lang="en-US" dirty="0"/>
              <a:t>Every array elements used O(n) times!</a:t>
            </a:r>
          </a:p>
          <a:p>
            <a:pPr lvl="1"/>
            <a:r>
              <a:rPr lang="en-US" dirty="0"/>
              <a:t>But program has to be written properly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Summary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Cache memories can have significant performance impact</a:t>
            </a:r>
          </a:p>
          <a:p>
            <a:endParaRPr lang="en-US" dirty="0"/>
          </a:p>
          <a:p>
            <a:r>
              <a:rPr lang="en-US" dirty="0"/>
              <a:t>You can write your programs to exploit this!</a:t>
            </a:r>
          </a:p>
          <a:p>
            <a:pPr lvl="1"/>
            <a:r>
              <a:rPr lang="en-US" dirty="0"/>
              <a:t>Focus on the inner loops, where bulk of computations and memory accesses occur. </a:t>
            </a:r>
          </a:p>
          <a:p>
            <a:pPr lvl="1"/>
            <a:r>
              <a:rPr lang="en-US" dirty="0"/>
              <a:t>Try to maximize spatial locality by reading data objects with sequentially with stride 1.</a:t>
            </a:r>
          </a:p>
          <a:p>
            <a:pPr lvl="1"/>
            <a:r>
              <a:rPr lang="en-US" dirty="0"/>
              <a:t>Try to maximize temporal locality by using a data object as often as possible once it’s read from memory. </a:t>
            </a:r>
          </a:p>
        </p:txBody>
      </p:sp>
    </p:spTree>
    <p:extLst>
      <p:ext uri="{BB962C8B-B14F-4D97-AF65-F5344CB8AC3E}">
        <p14:creationId xmlns:p14="http://schemas.microsoft.com/office/powerpoint/2010/main" val="375726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23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Memories</a:t>
            </a:r>
          </a:p>
        </p:txBody>
      </p:sp>
      <p:sp>
        <p:nvSpPr>
          <p:cNvPr id="187424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Cache memories </a:t>
            </a:r>
            <a:r>
              <a:rPr lang="en-US" dirty="0"/>
              <a:t>are small, fast SRAM-based memories managed automatically in hardware</a:t>
            </a:r>
          </a:p>
          <a:p>
            <a:pPr lvl="1"/>
            <a:r>
              <a:rPr lang="en-US" dirty="0"/>
              <a:t>Hold frequently accessed blocks of main memory</a:t>
            </a:r>
          </a:p>
          <a:p>
            <a:r>
              <a:rPr lang="en-US"/>
              <a:t>CPU looks </a:t>
            </a:r>
            <a:r>
              <a:rPr lang="en-US" dirty="0"/>
              <a:t>first for data in cache</a:t>
            </a:r>
          </a:p>
          <a:p>
            <a:r>
              <a:rPr lang="en-US" dirty="0"/>
              <a:t>Typical system structure:</a:t>
            </a:r>
          </a:p>
        </p:txBody>
      </p:sp>
      <p:sp>
        <p:nvSpPr>
          <p:cNvPr id="33" name="Rectangle 146"/>
          <p:cNvSpPr>
            <a:spLocks noChangeAspect="1" noChangeArrowheads="1"/>
          </p:cNvSpPr>
          <p:nvPr/>
        </p:nvSpPr>
        <p:spPr bwMode="auto">
          <a:xfrm>
            <a:off x="7258050" y="5653087"/>
            <a:ext cx="819150" cy="8239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Main</a:t>
            </a:r>
          </a:p>
          <a:p>
            <a:pPr algn="ctr"/>
            <a:r>
              <a:rPr lang="en-US" sz="1600"/>
              <a:t>memory</a:t>
            </a:r>
          </a:p>
        </p:txBody>
      </p:sp>
      <p:sp>
        <p:nvSpPr>
          <p:cNvPr id="34" name="AutoShape 201"/>
          <p:cNvSpPr>
            <a:spLocks noChangeAspect="1" noChangeArrowheads="1"/>
          </p:cNvSpPr>
          <p:nvPr/>
        </p:nvSpPr>
        <p:spPr bwMode="auto">
          <a:xfrm>
            <a:off x="5884863" y="5789612"/>
            <a:ext cx="1344612" cy="481013"/>
          </a:xfrm>
          <a:prstGeom prst="leftRightArrow">
            <a:avLst>
              <a:gd name="adj1" fmla="val 50000"/>
              <a:gd name="adj2" fmla="val 5590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5" name="Rectangle 202"/>
          <p:cNvSpPr>
            <a:spLocks noChangeAspect="1" noChangeArrowheads="1"/>
          </p:cNvSpPr>
          <p:nvPr/>
        </p:nvSpPr>
        <p:spPr bwMode="auto">
          <a:xfrm>
            <a:off x="5060950" y="5818187"/>
            <a:ext cx="81915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I/O</a:t>
            </a:r>
          </a:p>
          <a:p>
            <a:pPr algn="ctr"/>
            <a:r>
              <a:rPr lang="en-US" sz="1600"/>
              <a:t>bridge</a:t>
            </a:r>
          </a:p>
        </p:txBody>
      </p:sp>
      <p:sp>
        <p:nvSpPr>
          <p:cNvPr id="36" name="AutoShape 205"/>
          <p:cNvSpPr>
            <a:spLocks noChangeAspect="1" noChangeArrowheads="1"/>
          </p:cNvSpPr>
          <p:nvPr/>
        </p:nvSpPr>
        <p:spPr bwMode="auto">
          <a:xfrm>
            <a:off x="3748088" y="5789612"/>
            <a:ext cx="1309687" cy="481013"/>
          </a:xfrm>
          <a:prstGeom prst="leftRightArrow">
            <a:avLst>
              <a:gd name="adj1" fmla="val 50000"/>
              <a:gd name="adj2" fmla="val 5445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7" name="Rectangle 206"/>
          <p:cNvSpPr>
            <a:spLocks noChangeAspect="1" noChangeArrowheads="1"/>
          </p:cNvSpPr>
          <p:nvPr/>
        </p:nvSpPr>
        <p:spPr bwMode="auto">
          <a:xfrm>
            <a:off x="1349375" y="5818187"/>
            <a:ext cx="23749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Bus interface</a:t>
            </a:r>
          </a:p>
        </p:txBody>
      </p:sp>
      <p:sp>
        <p:nvSpPr>
          <p:cNvPr id="38" name="Rectangle 207"/>
          <p:cNvSpPr>
            <a:spLocks noChangeAspect="1" noChangeArrowheads="1"/>
          </p:cNvSpPr>
          <p:nvPr/>
        </p:nvSpPr>
        <p:spPr bwMode="auto">
          <a:xfrm>
            <a:off x="2862263" y="4622800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9" name="Rectangle 208"/>
          <p:cNvSpPr>
            <a:spLocks noChangeAspect="1" noChangeArrowheads="1"/>
          </p:cNvSpPr>
          <p:nvPr/>
        </p:nvSpPr>
        <p:spPr bwMode="auto">
          <a:xfrm>
            <a:off x="2862263" y="4760912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0" name="Rectangle 210"/>
          <p:cNvSpPr>
            <a:spLocks noChangeAspect="1" noChangeArrowheads="1"/>
          </p:cNvSpPr>
          <p:nvPr/>
        </p:nvSpPr>
        <p:spPr bwMode="auto">
          <a:xfrm>
            <a:off x="2862263" y="4897437"/>
            <a:ext cx="615950" cy="138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1" name="Rectangle 211"/>
          <p:cNvSpPr>
            <a:spLocks noChangeAspect="1" noChangeArrowheads="1"/>
          </p:cNvSpPr>
          <p:nvPr/>
        </p:nvSpPr>
        <p:spPr bwMode="auto">
          <a:xfrm>
            <a:off x="2862263" y="5035550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2" name="Rectangle 212"/>
          <p:cNvSpPr>
            <a:spLocks noChangeAspect="1" noChangeArrowheads="1"/>
          </p:cNvSpPr>
          <p:nvPr/>
        </p:nvSpPr>
        <p:spPr bwMode="auto">
          <a:xfrm>
            <a:off x="2862263" y="5172075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3" name="AutoShape 214"/>
          <p:cNvSpPr>
            <a:spLocks noChangeAspect="1" noChangeArrowheads="1"/>
          </p:cNvSpPr>
          <p:nvPr/>
        </p:nvSpPr>
        <p:spPr bwMode="auto">
          <a:xfrm>
            <a:off x="3559175" y="4622800"/>
            <a:ext cx="400050" cy="3429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4" name="AutoShape 215"/>
          <p:cNvSpPr>
            <a:spLocks noChangeAspect="1" noChangeArrowheads="1"/>
          </p:cNvSpPr>
          <p:nvPr/>
        </p:nvSpPr>
        <p:spPr bwMode="auto">
          <a:xfrm flipH="1">
            <a:off x="3478213" y="4965700"/>
            <a:ext cx="400050" cy="344487"/>
          </a:xfrm>
          <a:prstGeom prst="rightArrow">
            <a:avLst>
              <a:gd name="adj1" fmla="val 50000"/>
              <a:gd name="adj2" fmla="val 2903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5" name="Rectangle 220"/>
          <p:cNvSpPr>
            <a:spLocks noChangeAspect="1" noChangeArrowheads="1"/>
          </p:cNvSpPr>
          <p:nvPr/>
        </p:nvSpPr>
        <p:spPr bwMode="auto">
          <a:xfrm>
            <a:off x="3959225" y="4486275"/>
            <a:ext cx="479425" cy="960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ALU</a:t>
            </a:r>
          </a:p>
        </p:txBody>
      </p:sp>
      <p:sp>
        <p:nvSpPr>
          <p:cNvPr id="46" name="Text Box 221"/>
          <p:cNvSpPr txBox="1">
            <a:spLocks noChangeAspect="1" noChangeArrowheads="1"/>
          </p:cNvSpPr>
          <p:nvPr/>
        </p:nvSpPr>
        <p:spPr bwMode="auto">
          <a:xfrm>
            <a:off x="2613022" y="4316998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Register file</a:t>
            </a:r>
          </a:p>
        </p:txBody>
      </p:sp>
      <p:sp>
        <p:nvSpPr>
          <p:cNvPr id="47" name="AutoShape 222"/>
          <p:cNvSpPr>
            <a:spLocks noChangeAspect="1" noChangeArrowheads="1"/>
          </p:cNvSpPr>
          <p:nvPr/>
        </p:nvSpPr>
        <p:spPr bwMode="auto">
          <a:xfrm>
            <a:off x="2928938" y="5378450"/>
            <a:ext cx="549275" cy="411162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8" name="Rectangle 223"/>
          <p:cNvSpPr>
            <a:spLocks noChangeAspect="1" noChangeArrowheads="1"/>
          </p:cNvSpPr>
          <p:nvPr/>
        </p:nvSpPr>
        <p:spPr bwMode="auto">
          <a:xfrm>
            <a:off x="1196975" y="4279900"/>
            <a:ext cx="3379788" cy="21971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9" name="Text Box 225"/>
          <p:cNvSpPr txBox="1">
            <a:spLocks noChangeAspect="1" noChangeArrowheads="1"/>
          </p:cNvSpPr>
          <p:nvPr/>
        </p:nvSpPr>
        <p:spPr bwMode="auto">
          <a:xfrm>
            <a:off x="1174448" y="3988385"/>
            <a:ext cx="93246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/>
              <a:t>CPU chip</a:t>
            </a:r>
          </a:p>
        </p:txBody>
      </p:sp>
      <p:sp>
        <p:nvSpPr>
          <p:cNvPr id="50" name="Text Box 229"/>
          <p:cNvSpPr txBox="1">
            <a:spLocks noChangeAspect="1" noChangeArrowheads="1"/>
          </p:cNvSpPr>
          <p:nvPr/>
        </p:nvSpPr>
        <p:spPr bwMode="auto">
          <a:xfrm>
            <a:off x="4656720" y="5155198"/>
            <a:ext cx="112913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System bus</a:t>
            </a:r>
          </a:p>
        </p:txBody>
      </p:sp>
      <p:sp>
        <p:nvSpPr>
          <p:cNvPr id="51" name="Line 230"/>
          <p:cNvSpPr>
            <a:spLocks noChangeAspect="1" noChangeShapeType="1"/>
          </p:cNvSpPr>
          <p:nvPr/>
        </p:nvSpPr>
        <p:spPr bwMode="auto">
          <a:xfrm flipH="1">
            <a:off x="4438650" y="5446712"/>
            <a:ext cx="619125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2" name="Text Box 231"/>
          <p:cNvSpPr txBox="1">
            <a:spLocks noChangeAspect="1" noChangeArrowheads="1"/>
          </p:cNvSpPr>
          <p:nvPr/>
        </p:nvSpPr>
        <p:spPr bwMode="auto">
          <a:xfrm>
            <a:off x="5976451" y="5155198"/>
            <a:ext cx="11757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Memory bus</a:t>
            </a:r>
          </a:p>
        </p:txBody>
      </p:sp>
      <p:sp>
        <p:nvSpPr>
          <p:cNvPr id="53" name="Line 232"/>
          <p:cNvSpPr>
            <a:spLocks noChangeAspect="1" noChangeShapeType="1"/>
          </p:cNvSpPr>
          <p:nvPr/>
        </p:nvSpPr>
        <p:spPr bwMode="auto">
          <a:xfrm>
            <a:off x="6530975" y="5446712"/>
            <a:ext cx="0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4" name="Rectangle 233"/>
          <p:cNvSpPr>
            <a:spLocks noChangeAspect="1" noChangeArrowheads="1"/>
          </p:cNvSpPr>
          <p:nvPr/>
        </p:nvSpPr>
        <p:spPr bwMode="auto">
          <a:xfrm>
            <a:off x="1349375" y="4719637"/>
            <a:ext cx="1066800" cy="5207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Cache </a:t>
            </a:r>
          </a:p>
          <a:p>
            <a:pPr algn="ctr"/>
            <a:r>
              <a:rPr lang="en-US" sz="1600" dirty="0"/>
              <a:t>memory</a:t>
            </a:r>
          </a:p>
        </p:txBody>
      </p:sp>
      <p:sp>
        <p:nvSpPr>
          <p:cNvPr id="55" name="AutoShape 234"/>
          <p:cNvSpPr>
            <a:spLocks noChangeAspect="1" noChangeArrowheads="1"/>
          </p:cNvSpPr>
          <p:nvPr/>
        </p:nvSpPr>
        <p:spPr bwMode="auto">
          <a:xfrm>
            <a:off x="1577975" y="5240337"/>
            <a:ext cx="549275" cy="549275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6" name="AutoShape 236"/>
          <p:cNvSpPr>
            <a:spLocks noChangeAspect="1" noChangeArrowheads="1"/>
          </p:cNvSpPr>
          <p:nvPr/>
        </p:nvSpPr>
        <p:spPr bwMode="auto">
          <a:xfrm flipH="1">
            <a:off x="2441575" y="4767262"/>
            <a:ext cx="400050" cy="344488"/>
          </a:xfrm>
          <a:prstGeom prst="leftRightArrow">
            <a:avLst>
              <a:gd name="adj1" fmla="val 50000"/>
              <a:gd name="adj2" fmla="val 23226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Cache Organization (S, E, B)</a:t>
            </a:r>
            <a:endParaRPr lang="en-US" dirty="0"/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4114801" y="-495835"/>
            <a:ext cx="228600" cy="4648201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1905000" y="2078999"/>
            <a:ext cx="4648200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>
            <a:off x="2133600" y="4019283"/>
            <a:ext cx="4267200" cy="1111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1524000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86200" y="1344634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 = 2</a:t>
            </a:r>
            <a:r>
              <a:rPr lang="en-US" sz="1800" baseline="30000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27333" y="3244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 = 2</a:t>
            </a:r>
            <a:r>
              <a:rPr lang="en-US" sz="1800" baseline="30000" dirty="0">
                <a:latin typeface="Calibri" pitchFamily="34" charset="0"/>
              </a:rPr>
              <a:t>s</a:t>
            </a:r>
            <a:r>
              <a:rPr lang="en-US" sz="1800" dirty="0">
                <a:latin typeface="Calibri" pitchFamily="34" charset="0"/>
              </a:rPr>
              <a:t> sets</a:t>
            </a:r>
          </a:p>
        </p:txBody>
      </p:sp>
      <p:cxnSp>
        <p:nvCxnSpPr>
          <p:cNvPr id="59" name="Straight Connector 58"/>
          <p:cNvCxnSpPr>
            <a:endCxn id="61" idx="1"/>
          </p:cNvCxnSpPr>
          <p:nvPr/>
        </p:nvCxnSpPr>
        <p:spPr bwMode="auto">
          <a:xfrm flipV="1">
            <a:off x="6553202" y="2070349"/>
            <a:ext cx="596798" cy="10416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150000" y="1885683"/>
            <a:ext cx="470000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set</a:t>
            </a: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6096000" y="2338583"/>
            <a:ext cx="914400" cy="1384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6971766" y="2278351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line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1905000" y="2647683"/>
            <a:ext cx="4648200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5" name="Group 86"/>
          <p:cNvGrpSpPr/>
          <p:nvPr/>
        </p:nvGrpSpPr>
        <p:grpSpPr>
          <a:xfrm>
            <a:off x="1905000" y="3221999"/>
            <a:ext cx="4648200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6" name="Group 92"/>
          <p:cNvGrpSpPr/>
          <p:nvPr/>
        </p:nvGrpSpPr>
        <p:grpSpPr>
          <a:xfrm>
            <a:off x="1905000" y="4288799"/>
            <a:ext cx="4648200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99" name="Trapezoid 98"/>
          <p:cNvSpPr/>
          <p:nvPr/>
        </p:nvSpPr>
        <p:spPr bwMode="auto">
          <a:xfrm>
            <a:off x="2146824" y="4709564"/>
            <a:ext cx="3523449" cy="865914"/>
          </a:xfrm>
          <a:prstGeom prst="trapezoid">
            <a:avLst>
              <a:gd name="adj" fmla="val 135061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146824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6450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917673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41784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092868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4451073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585224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2742478" y="5689778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2273468" y="5702122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4496145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012058" y="6374902"/>
            <a:ext cx="392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 = 2</a:t>
            </a:r>
            <a:r>
              <a:rPr lang="en-US" sz="1800" baseline="30000" dirty="0">
                <a:latin typeface="Calibri" pitchFamily="34" charset="0"/>
              </a:rPr>
              <a:t>b</a:t>
            </a:r>
            <a:r>
              <a:rPr lang="en-US" sz="1800" dirty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096000" y="5112603"/>
            <a:ext cx="31512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Cache size:</a:t>
            </a:r>
          </a:p>
          <a:p>
            <a:r>
              <a:rPr lang="en-US" i="1" dirty="0">
                <a:latin typeface="Calibri" pitchFamily="34" charset="0"/>
              </a:rPr>
              <a:t>C = S x E x B data bytes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943288" y="6336268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valid bit</a:t>
            </a:r>
          </a:p>
        </p:txBody>
      </p:sp>
      <p:cxnSp>
        <p:nvCxnSpPr>
          <p:cNvPr id="55" name="Straight Connector 54"/>
          <p:cNvCxnSpPr/>
          <p:nvPr/>
        </p:nvCxnSpPr>
        <p:spPr bwMode="auto">
          <a:xfrm rot="5400000" flipH="1" flipV="1">
            <a:off x="2285206" y="6158528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7" grpId="0" animBg="1"/>
      <p:bldP spid="78" grpId="0"/>
      <p:bldP spid="100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Read</a:t>
            </a:r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3558235" y="-29040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1553867" y="2078999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/>
        </p:nvCxnSpPr>
        <p:spPr bwMode="auto">
          <a:xfrm>
            <a:off x="1782467" y="4019283"/>
            <a:ext cx="3875673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1172867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300213" y="1344634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 = 2</a:t>
            </a:r>
            <a:r>
              <a:rPr lang="en-US" sz="1800" baseline="30000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6200" y="3244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 = 2</a:t>
            </a:r>
            <a:r>
              <a:rPr lang="en-US" sz="1800" baseline="30000" dirty="0">
                <a:latin typeface="Calibri" pitchFamily="34" charset="0"/>
              </a:rPr>
              <a:t>s</a:t>
            </a:r>
            <a:r>
              <a:rPr lang="en-US" sz="1800" dirty="0">
                <a:latin typeface="Calibri" pitchFamily="34" charset="0"/>
              </a:rPr>
              <a:t> sets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1553867" y="2647683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/>
        </p:nvGrpSpPr>
        <p:grpSpPr>
          <a:xfrm>
            <a:off x="1553867" y="3221999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/>
        </p:nvGrpSpPr>
        <p:grpSpPr>
          <a:xfrm>
            <a:off x="1553867" y="4288799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/>
        </p:nvSpPr>
        <p:spPr bwMode="auto">
          <a:xfrm>
            <a:off x="1619863" y="4709564"/>
            <a:ext cx="3523449" cy="865914"/>
          </a:xfrm>
          <a:prstGeom prst="trapezoid">
            <a:avLst>
              <a:gd name="adj" fmla="val 141754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619863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1181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390712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3651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4565907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3924112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058263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2215517" y="568977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1746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092556" y="6107668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valid bit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 rot="5400000" flipH="1" flipV="1">
            <a:off x="1867506" y="6138001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3969184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485097" y="6374902"/>
            <a:ext cx="383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 = 2</a:t>
            </a:r>
            <a:r>
              <a:rPr lang="en-US" sz="1800" baseline="30000" dirty="0">
                <a:latin typeface="Calibri" pitchFamily="34" charset="0"/>
              </a:rPr>
              <a:t>b</a:t>
            </a:r>
            <a:r>
              <a:rPr lang="en-US" sz="1800" dirty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337478" y="28533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328078" y="28533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s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8090078" y="2853352"/>
            <a:ext cx="6858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248400" y="251339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word:</a:t>
            </a:r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16200000" flipV="1">
            <a:off x="6718478" y="282221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/>
        </p:nvSpPr>
        <p:spPr bwMode="auto">
          <a:xfrm rot="16200000" flipV="1">
            <a:off x="7594779" y="293370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/>
        </p:nvSpPr>
        <p:spPr bwMode="auto">
          <a:xfrm rot="16200000" flipV="1">
            <a:off x="8280578" y="300990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594772" y="3365678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360273" y="3364468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set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index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8033195" y="3364468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/>
        </p:nvCxnSpPr>
        <p:spPr bwMode="auto">
          <a:xfrm rot="5400000">
            <a:off x="6489930" y="3312069"/>
            <a:ext cx="524242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Elbow Connector 101"/>
          <p:cNvCxnSpPr>
            <a:stCxn id="81" idx="2"/>
            <a:endCxn id="67" idx="0"/>
          </p:cNvCxnSpPr>
          <p:nvPr/>
        </p:nvCxnSpPr>
        <p:spPr bwMode="auto">
          <a:xfrm rot="5400000">
            <a:off x="5255680" y="2542930"/>
            <a:ext cx="1678979" cy="4614717"/>
          </a:xfrm>
          <a:prstGeom prst="bentConnector3">
            <a:avLst>
              <a:gd name="adj1" fmla="val 63807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6471298" y="5054956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data begins at this offset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311007" y="531674"/>
            <a:ext cx="2415982" cy="17543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Locate set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Check if any line in set</a:t>
            </a:r>
            <a:br>
              <a:rPr lang="en-US" sz="1800" i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has matching tag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Yes + line valid: hit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Locate data starting</a:t>
            </a:r>
            <a:br>
              <a:rPr lang="en-US" sz="1800" i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at offset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4" grpId="0"/>
      <p:bldP spid="77" grpId="0" animBg="1"/>
      <p:bldP spid="78" grpId="0"/>
      <p:bldP spid="1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Direct Mapped Cache (E = 1)</a:t>
            </a:r>
          </a:p>
        </p:txBody>
      </p:sp>
      <p:sp>
        <p:nvSpPr>
          <p:cNvPr id="54" name="AutoShape 16"/>
          <p:cNvSpPr>
            <a:spLocks/>
          </p:cNvSpPr>
          <p:nvPr/>
        </p:nvSpPr>
        <p:spPr bwMode="auto">
          <a:xfrm>
            <a:off x="1172867" y="2448735"/>
            <a:ext cx="228600" cy="29614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6200" y="3625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 = 2</a:t>
            </a:r>
            <a:r>
              <a:rPr lang="en-US" sz="1800" baseline="30000" dirty="0">
                <a:latin typeface="Calibri" pitchFamily="34" charset="0"/>
              </a:rPr>
              <a:t>s</a:t>
            </a:r>
            <a:r>
              <a:rPr lang="en-US" sz="1800" dirty="0">
                <a:latin typeface="Calibri" pitchFamily="34" charset="0"/>
              </a:rPr>
              <a:t> sets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1905001" y="4640062"/>
            <a:ext cx="3124199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Direct mapped: One line per set</a:t>
            </a:r>
          </a:p>
          <a:p>
            <a:r>
              <a:rPr lang="en-US" sz="1800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</a:t>
            </a:r>
            <a:r>
              <a:rPr lang="en-US" sz="1800" dirty="0" err="1">
                <a:latin typeface="Calibri" pitchFamily="34" charset="0"/>
              </a:rPr>
              <a:t>int</a:t>
            </a:r>
            <a:r>
              <a:rPr lang="en-US" sz="1800" dirty="0">
                <a:latin typeface="Calibri" pitchFamily="34" charset="0"/>
              </a:rPr>
              <a:t>: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1524000" y="38100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30222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3294848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35556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36" name="Rectangle 135"/>
          <p:cNvSpPr/>
          <p:nvPr/>
        </p:nvSpPr>
        <p:spPr bwMode="auto">
          <a:xfrm>
            <a:off x="49776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39" name="Rectangle 138"/>
          <p:cNvSpPr/>
          <p:nvPr/>
        </p:nvSpPr>
        <p:spPr bwMode="auto">
          <a:xfrm>
            <a:off x="2119653" y="39243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40" name="Rectangle 139"/>
          <p:cNvSpPr/>
          <p:nvPr/>
        </p:nvSpPr>
        <p:spPr bwMode="auto">
          <a:xfrm>
            <a:off x="16506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41" name="Rectangle 140"/>
          <p:cNvSpPr/>
          <p:nvPr/>
        </p:nvSpPr>
        <p:spPr bwMode="auto">
          <a:xfrm>
            <a:off x="3828971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42" name="Rectangle 141"/>
          <p:cNvSpPr/>
          <p:nvPr/>
        </p:nvSpPr>
        <p:spPr bwMode="auto">
          <a:xfrm>
            <a:off x="46864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4394566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4102644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1524000" y="24384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30222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61" name="Rectangle 160"/>
          <p:cNvSpPr/>
          <p:nvPr/>
        </p:nvSpPr>
        <p:spPr bwMode="auto">
          <a:xfrm>
            <a:off x="3294848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35556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49776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64" name="Rectangle 163"/>
          <p:cNvSpPr/>
          <p:nvPr/>
        </p:nvSpPr>
        <p:spPr bwMode="auto">
          <a:xfrm>
            <a:off x="2119653" y="2552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65" name="Rectangle 164"/>
          <p:cNvSpPr/>
          <p:nvPr/>
        </p:nvSpPr>
        <p:spPr bwMode="auto">
          <a:xfrm>
            <a:off x="16506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3828971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46864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4394566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69" name="Rectangle 168"/>
          <p:cNvSpPr/>
          <p:nvPr/>
        </p:nvSpPr>
        <p:spPr bwMode="auto">
          <a:xfrm>
            <a:off x="4102644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71" name="Rectangle 170"/>
          <p:cNvSpPr/>
          <p:nvPr/>
        </p:nvSpPr>
        <p:spPr bwMode="auto">
          <a:xfrm>
            <a:off x="1524000" y="48768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30222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73" name="Rectangle 172"/>
          <p:cNvSpPr/>
          <p:nvPr/>
        </p:nvSpPr>
        <p:spPr bwMode="auto">
          <a:xfrm>
            <a:off x="3294848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35556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75" name="Rectangle 174"/>
          <p:cNvSpPr/>
          <p:nvPr/>
        </p:nvSpPr>
        <p:spPr bwMode="auto">
          <a:xfrm>
            <a:off x="49776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76" name="Rectangle 175"/>
          <p:cNvSpPr/>
          <p:nvPr/>
        </p:nvSpPr>
        <p:spPr bwMode="auto">
          <a:xfrm>
            <a:off x="2119653" y="49911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16506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78" name="Rectangle 177"/>
          <p:cNvSpPr/>
          <p:nvPr/>
        </p:nvSpPr>
        <p:spPr bwMode="auto">
          <a:xfrm>
            <a:off x="3828971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46864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80" name="Rectangle 179"/>
          <p:cNvSpPr/>
          <p:nvPr/>
        </p:nvSpPr>
        <p:spPr bwMode="auto">
          <a:xfrm>
            <a:off x="4394566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81" name="Rectangle 180"/>
          <p:cNvSpPr/>
          <p:nvPr/>
        </p:nvSpPr>
        <p:spPr bwMode="auto">
          <a:xfrm>
            <a:off x="4102644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6875252" y="334417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find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Direct Mapped Cache (E = 1)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Direct mapped: One line per set</a:t>
            </a:r>
          </a:p>
          <a:p>
            <a:r>
              <a:rPr lang="en-US" sz="1800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</a:t>
            </a:r>
            <a:r>
              <a:rPr lang="en-US" sz="1800" dirty="0" err="1">
                <a:latin typeface="Calibri" pitchFamily="34" charset="0"/>
              </a:rPr>
              <a:t>int</a:t>
            </a:r>
            <a:r>
              <a:rPr lang="en-US" sz="1800" dirty="0">
                <a:latin typeface="Calibri" pitchFamily="34" charset="0"/>
              </a:rPr>
              <a:t>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368639" y="2514600"/>
            <a:ext cx="246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match: assume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715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block offset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124974" y="3242096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9" grpId="0"/>
      <p:bldP spid="26" grpId="0"/>
      <p:bldP spid="2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11305</TotalTime>
  <Words>4552</Words>
  <Application>Microsoft Macintosh PowerPoint</Application>
  <PresentationFormat>On-screen Show (4:3)</PresentationFormat>
  <Paragraphs>1052</Paragraphs>
  <Slides>49</Slides>
  <Notes>36</Notes>
  <HiddenSlides>1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61" baseType="lpstr">
      <vt:lpstr>Arial</vt:lpstr>
      <vt:lpstr>Arial Narrow</vt:lpstr>
      <vt:lpstr>Calibri</vt:lpstr>
      <vt:lpstr>Comic Sans MS</vt:lpstr>
      <vt:lpstr>Courier New</vt:lpstr>
      <vt:lpstr>Helvetica</vt:lpstr>
      <vt:lpstr>Menlo</vt:lpstr>
      <vt:lpstr>Menlo-Regular</vt:lpstr>
      <vt:lpstr>Times New Roman</vt:lpstr>
      <vt:lpstr>Wingdings</vt:lpstr>
      <vt:lpstr>Wingdings 2</vt:lpstr>
      <vt:lpstr>template2007</vt:lpstr>
      <vt:lpstr>Cache Memories  Susmit Shannigrahi</vt:lpstr>
      <vt:lpstr>Today</vt:lpstr>
      <vt:lpstr>Example Memory       Hierarchy</vt:lpstr>
      <vt:lpstr>General Cache Concept</vt:lpstr>
      <vt:lpstr>Cache Memories</vt:lpstr>
      <vt:lpstr>General Cache Organization (S, E, B)</vt:lpstr>
      <vt:lpstr>Cache Read</vt:lpstr>
      <vt:lpstr>Example: Direct Mapped Cache (E = 1)</vt:lpstr>
      <vt:lpstr>Example: Direct Mapped Cache (E = 1)</vt:lpstr>
      <vt:lpstr>Example: Direct Mapped Cache (E = 1)</vt:lpstr>
      <vt:lpstr>Direct-Mapped Cache Simulation</vt:lpstr>
      <vt:lpstr>E-way Set Associative Cache (Here: E = 2)</vt:lpstr>
      <vt:lpstr>E-way Set Associative Cache (Here: E = 2)</vt:lpstr>
      <vt:lpstr>E-way Set Associative Cache (Here: E = 2)</vt:lpstr>
      <vt:lpstr>2-Way Set Associative Cache Simulation</vt:lpstr>
      <vt:lpstr>What about writes?</vt:lpstr>
      <vt:lpstr>Intel Core i7 Cache Hierarchy</vt:lpstr>
      <vt:lpstr>Cache Performance Metrics</vt:lpstr>
      <vt:lpstr>Let’s think about those numbers</vt:lpstr>
      <vt:lpstr>Writing Cache Friendly Code</vt:lpstr>
      <vt:lpstr>Today</vt:lpstr>
      <vt:lpstr>Matrix Multiplication - Naive</vt:lpstr>
      <vt:lpstr>Matrix Multiplication - Optimized</vt:lpstr>
      <vt:lpstr>The Memory Mountain</vt:lpstr>
      <vt:lpstr>Memory Mountain Test Function</vt:lpstr>
      <vt:lpstr>The Memory Mountain</vt:lpstr>
      <vt:lpstr>Today</vt:lpstr>
      <vt:lpstr>Matrix Multiplication Example</vt:lpstr>
      <vt:lpstr>Miss Rate Analysis for Matrix Multiply</vt:lpstr>
      <vt:lpstr>Layout of C Arrays in Memory (review)</vt:lpstr>
      <vt:lpstr>Matrix Multiplication (ijk)</vt:lpstr>
      <vt:lpstr>Matrix Multiplication (jik)</vt:lpstr>
      <vt:lpstr>Matrix Multiplication (kij)</vt:lpstr>
      <vt:lpstr>Matrix Multiplication (ikj)</vt:lpstr>
      <vt:lpstr>Matrix Multiplication (jki)</vt:lpstr>
      <vt:lpstr>Matrix Multiplication (kji)</vt:lpstr>
      <vt:lpstr>Summary of Matrix Multiplication</vt:lpstr>
      <vt:lpstr>Core i7 Matrix Multiply Performance</vt:lpstr>
      <vt:lpstr>Today</vt:lpstr>
      <vt:lpstr>Summary</vt:lpstr>
      <vt:lpstr>Additional Slides</vt:lpstr>
      <vt:lpstr>Example: Matrix Multiplication</vt:lpstr>
      <vt:lpstr>Cache Miss Analysis</vt:lpstr>
      <vt:lpstr>Cache Miss Analysis</vt:lpstr>
      <vt:lpstr>Blocked Matrix Multiplication</vt:lpstr>
      <vt:lpstr>Cache Miss Analysis</vt:lpstr>
      <vt:lpstr>Cache Miss Analysis</vt:lpstr>
      <vt:lpstr>Blocking Summary</vt:lpstr>
      <vt:lpstr>Cache Summary 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Shannigrahi, Susmit</cp:lastModifiedBy>
  <cp:revision>525</cp:revision>
  <cp:lastPrinted>2012-10-02T07:07:18Z</cp:lastPrinted>
  <dcterms:created xsi:type="dcterms:W3CDTF">2012-10-02T17:26:51Z</dcterms:created>
  <dcterms:modified xsi:type="dcterms:W3CDTF">2024-11-04T18:39:27Z</dcterms:modified>
</cp:coreProperties>
</file>