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Raleway"/>
      <p:regular r:id="rId31"/>
      <p:bold r:id="rId32"/>
      <p:italic r:id="rId33"/>
      <p:boldItalic r:id="rId34"/>
    </p:embeddedFont>
    <p:embeddedFont>
      <p:font typeface="Lato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aleway-italic.fntdata"/><Relationship Id="rId10" Type="http://schemas.openxmlformats.org/officeDocument/2006/relationships/slide" Target="slides/slide5.xml"/><Relationship Id="rId32" Type="http://schemas.openxmlformats.org/officeDocument/2006/relationships/font" Target="fonts/Raleway-bold.fntdata"/><Relationship Id="rId13" Type="http://schemas.openxmlformats.org/officeDocument/2006/relationships/slide" Target="slides/slide8.xml"/><Relationship Id="rId35" Type="http://schemas.openxmlformats.org/officeDocument/2006/relationships/font" Target="fonts/Lato-regular.fntdata"/><Relationship Id="rId12" Type="http://schemas.openxmlformats.org/officeDocument/2006/relationships/slide" Target="slides/slide7.xml"/><Relationship Id="rId34" Type="http://schemas.openxmlformats.org/officeDocument/2006/relationships/font" Target="fonts/Raleway-boldItalic.fntdata"/><Relationship Id="rId15" Type="http://schemas.openxmlformats.org/officeDocument/2006/relationships/slide" Target="slides/slide10.xml"/><Relationship Id="rId37" Type="http://schemas.openxmlformats.org/officeDocument/2006/relationships/font" Target="fonts/Lato-italic.fntdata"/><Relationship Id="rId14" Type="http://schemas.openxmlformats.org/officeDocument/2006/relationships/slide" Target="slides/slide9.xml"/><Relationship Id="rId36" Type="http://schemas.openxmlformats.org/officeDocument/2006/relationships/font" Target="fonts/Lato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Lato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65ec5cfdc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65ec5cfdc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65ec5cfdc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65ec5cfdc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65ec5cfdc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65ec5cfdc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65ec5cfdc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65ec5cfdc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65ec5cfdc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65ec5cfdc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65ec5cfdc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f65ec5cfdc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65ec5cfdc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65ec5cfdc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f65ec5cfdc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f65ec5cfdc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f65ec5cfdc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f65ec5cfdc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65ec5cfdc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f65ec5cfdc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65ec5cfdc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65ec5cfdc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f65ec5cfdc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f65ec5cfdc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f65ec5cfdc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f65ec5cfdc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f65ec5cfdc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f65ec5cfdc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f65ec5cfdc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f65ec5cfdc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f65ec5cfdc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f65ec5cfdc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f65ec5cfdc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f65ec5cfdc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65ec5cfdc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65ec5cfdc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65ec5cfdc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65ec5cfdc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65ec5cfdc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65ec5cfd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65ec5cfdc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65ec5cfdc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65ec5cfdc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65ec5cfdc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65ec5cfdc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65ec5cfdc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65ec5cfdc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65ec5cfdc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Networking for the cloud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 Rayhan Ahmed Mithu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network trends [1]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Solve tradeoff between resource allocation and </a:t>
            </a:r>
            <a:r>
              <a:rPr lang="en"/>
              <a:t>fault</a:t>
            </a:r>
            <a:r>
              <a:rPr lang="en"/>
              <a:t> tolerance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Resource sharing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Metrics to assess performance and </a:t>
            </a:r>
            <a:r>
              <a:rPr lang="en"/>
              <a:t>energy</a:t>
            </a:r>
            <a:r>
              <a:rPr lang="en"/>
              <a:t> efficiency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SDN could help to study fully collaborative, peer-to-peer and pervasive web scenarios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Cooperation in Cloud Computing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Mobile </a:t>
            </a:r>
            <a:r>
              <a:rPr lang="en"/>
              <a:t>C</a:t>
            </a:r>
            <a:r>
              <a:rPr lang="en"/>
              <a:t>loud </a:t>
            </a:r>
            <a:r>
              <a:rPr lang="en"/>
              <a:t>C</a:t>
            </a:r>
            <a:r>
              <a:rPr lang="en"/>
              <a:t>omputing and Network Functions Virtualization;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inter-Cloud Computing architectures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Internet of Things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 Aspects [1]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Up to date security </a:t>
            </a:r>
            <a:r>
              <a:rPr lang="en"/>
              <a:t>patches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Data isolation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Authentication</a:t>
            </a:r>
            <a:r>
              <a:rPr lang="en"/>
              <a:t> and trust mechanisms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Secure connection (VPN)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Identify threats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 Aspects (Model specific) [1]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SaaS - inherits security drawbacks of web services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PaaS - isolation between </a:t>
            </a:r>
            <a:r>
              <a:rPr lang="en"/>
              <a:t>tenants and efficient resource usage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IaaS - security of networking, virtualization and physical resources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Security risks of emerging model Data as a service.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Issues [1]</a:t>
            </a:r>
            <a:endParaRPr/>
          </a:p>
        </p:txBody>
      </p:sp>
      <p:pic>
        <p:nvPicPr>
          <p:cNvPr id="163" name="Google Shape;16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7763" y="710363"/>
            <a:ext cx="3190875" cy="37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5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adoption factors [2]</a:t>
            </a:r>
            <a:endParaRPr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Virtualization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Security and privacy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Interoperability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Service-level agreement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Organizational</a:t>
            </a:r>
            <a:r>
              <a:rPr lang="en"/>
              <a:t> context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Cloud adoption/migration </a:t>
            </a:r>
            <a:r>
              <a:rPr lang="en" sz="2500"/>
              <a:t>framework [2]</a:t>
            </a:r>
            <a:endParaRPr sz="2500"/>
          </a:p>
        </p:txBody>
      </p:sp>
      <p:sp>
        <p:nvSpPr>
          <p:cNvPr id="176" name="Google Shape;176;p27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Google Shape;17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2400" y="584350"/>
            <a:ext cx="4151450" cy="397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Required measures for migration [3]</a:t>
            </a:r>
            <a:endParaRPr/>
          </a:p>
        </p:txBody>
      </p:sp>
      <p:sp>
        <p:nvSpPr>
          <p:cNvPr id="184" name="Google Shape;184;p2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5" name="Google Shape;18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3375" y="720425"/>
            <a:ext cx="5039950" cy="370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8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</a:t>
            </a:r>
            <a:r>
              <a:rPr lang="en"/>
              <a:t> advantages of migration [3]</a:t>
            </a:r>
            <a:endParaRPr/>
          </a:p>
        </p:txBody>
      </p:sp>
      <p:sp>
        <p:nvSpPr>
          <p:cNvPr id="192" name="Google Shape;192;p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Adaptable IT resources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Cost-saving solutions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Security features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Manage incomings and outgoings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Develop new skillsets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Organizational development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of migration [2,3]</a:t>
            </a:r>
            <a:endParaRPr/>
          </a:p>
        </p:txBody>
      </p:sp>
      <p:sp>
        <p:nvSpPr>
          <p:cNvPr id="198" name="Google Shape;198;p3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Choosing the right vendor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Trust in cloud security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Departmental downsizing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Lack of supplementary resources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Lack of prior knowledge could result in failure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Critical process of migration [4]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Plan phase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Design phase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Enable phase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Research </a:t>
            </a:r>
            <a:r>
              <a:rPr lang="en"/>
              <a:t>question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Overview of cloud computing (CC)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Network architecture of CC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Security aspects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Open issues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Migrating to the cloud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Phase [4]</a:t>
            </a:r>
            <a:endParaRPr/>
          </a:p>
        </p:txBody>
      </p:sp>
      <p:sp>
        <p:nvSpPr>
          <p:cNvPr id="210" name="Google Shape;210;p32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2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Analyse context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Analyse requirements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Identify system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Define plan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phase [4]</a:t>
            </a:r>
            <a:endParaRPr/>
          </a:p>
        </p:txBody>
      </p:sp>
      <p:sp>
        <p:nvSpPr>
          <p:cNvPr id="217" name="Google Shape;217;p33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33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Design cloud solution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Choose platform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Identify</a:t>
            </a:r>
            <a:r>
              <a:rPr lang="en"/>
              <a:t> incompatibilities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Design</a:t>
            </a:r>
            <a:r>
              <a:rPr lang="en"/>
              <a:t> principles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4"/>
          <p:cNvSpPr txBox="1"/>
          <p:nvPr>
            <p:ph type="title"/>
          </p:nvPr>
        </p:nvSpPr>
        <p:spPr>
          <a:xfrm>
            <a:off x="724950" y="1296675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Enable phase [4]</a:t>
            </a:r>
            <a:endParaRPr/>
          </a:p>
        </p:txBody>
      </p:sp>
      <p:sp>
        <p:nvSpPr>
          <p:cNvPr id="224" name="Google Shape;224;p34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4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Resolve </a:t>
            </a:r>
            <a:r>
              <a:rPr lang="en"/>
              <a:t>incompatibilities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Encrypt/Decrypt entities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Deploy system components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Configure network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Isolate tennant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Rebalance </a:t>
            </a:r>
            <a:r>
              <a:rPr lang="en"/>
              <a:t>system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Enable elasticity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Deploy system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Test system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231" name="Google Shape;231;p3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Cloud computing offers a lot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There are still open issues and concerns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Migrating requires in depth analysis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6"/>
          <p:cNvSpPr txBox="1"/>
          <p:nvPr>
            <p:ph type="title"/>
          </p:nvPr>
        </p:nvSpPr>
        <p:spPr>
          <a:xfrm>
            <a:off x="727800" y="26228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</a:t>
            </a:r>
            <a:endParaRPr/>
          </a:p>
        </p:txBody>
      </p:sp>
      <p:sp>
        <p:nvSpPr>
          <p:cNvPr id="242" name="Google Shape;242;p3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Moura, J. and Hutchison, D., 2016. Review and analysis of networking challenges in cloud computing. 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Journal of Network and Computer Applications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pp.113-129.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Amin, R., Vadlamudi, S. and Rahaman, M.M., 2021. Opportunities and challenges of data migration in cloud. 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Engineering International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(1), pp.41-50.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Shuaib, M., Samad, A., Alam, S. and Siddiqui, S.T., 2019. Why adopting cloud is still a challenge?—A review on issues and challenges for cloud migration in organizations. 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Ambient Communications and Computer Systems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pp.387-399.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Gholami, M.F., Daneshgar, F., Beydoun, G. and Rabhi, F., 2017. Challenges in migrating legacy software systems to the cloud—an empirical study. 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Information Systems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67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pp.100-113.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</a:t>
            </a:r>
            <a:r>
              <a:rPr lang="en"/>
              <a:t>question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/>
              <a:t>Moving to the cloud, why it is a challenge? What are the critical processes to migrate to cloud?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Computing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cloud computing?[1]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Its a model that provides convenient and on-demand access to configurable computer resources such as neworks, servers, storage, applications and services to the end users with minimal management effort and interaction with the service providers (NIST).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Foundations of CC [1]</a:t>
            </a:r>
            <a:endParaRPr/>
          </a:p>
        </p:txBody>
      </p:sp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3895" y="1853850"/>
            <a:ext cx="3739800" cy="304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CC service models [1]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Software as a Service (Saas)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Platform as a Service (Paas)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Infrastructure as a Service (Iaas)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72780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 comparison of different models [1]</a:t>
            </a:r>
            <a:endParaRPr/>
          </a:p>
        </p:txBody>
      </p:sp>
      <p:pic>
        <p:nvPicPr>
          <p:cNvPr id="128" name="Google Shape;12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5100" y="1853850"/>
            <a:ext cx="3611275" cy="112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5100" y="3203625"/>
            <a:ext cx="3539726" cy="128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49699" y="1944449"/>
            <a:ext cx="3842724" cy="1200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 txBox="1"/>
          <p:nvPr/>
        </p:nvSpPr>
        <p:spPr>
          <a:xfrm>
            <a:off x="2365903" y="2873775"/>
            <a:ext cx="65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SaaS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2317898" y="4513675"/>
            <a:ext cx="84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aaS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6621597" y="3273975"/>
            <a:ext cx="97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aaS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architecture [1]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Reliable </a:t>
            </a:r>
            <a:r>
              <a:rPr lang="en"/>
              <a:t>communications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Reliable link protocol (FCoE)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Avoid losing frames (IEEE 802.1Qbb)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Avoid transmission loss (IEEE 802.1Qau)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Congestion exposure mechanism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Efficient communications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Shortest Path Bridging (SPB)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Transparent Interconnect of Lots of Links - TRILL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Enhanced OSPF and BGP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Virtual networking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Software Defined Network (SDN)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Elastic allocation, federation and interoperability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